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68" r:id="rId4"/>
    <p:sldId id="258" r:id="rId5"/>
    <p:sldId id="270" r:id="rId6"/>
    <p:sldId id="259" r:id="rId7"/>
    <p:sldId id="275" r:id="rId8"/>
    <p:sldId id="274" r:id="rId9"/>
    <p:sldId id="277" r:id="rId10"/>
    <p:sldId id="263" r:id="rId11"/>
    <p:sldId id="280" r:id="rId12"/>
    <p:sldId id="281" r:id="rId13"/>
    <p:sldId id="282" r:id="rId14"/>
    <p:sldId id="265" r:id="rId15"/>
    <p:sldId id="28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69" autoAdjust="0"/>
    <p:restoredTop sz="94660"/>
  </p:normalViewPr>
  <p:slideViewPr>
    <p:cSldViewPr>
      <p:cViewPr varScale="1">
        <p:scale>
          <a:sx n="69" d="100"/>
          <a:sy n="69" d="100"/>
        </p:scale>
        <p:origin x="-57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FABEA4-02D7-4B6F-A964-7A591302EA36}" type="datetimeFigureOut">
              <a:rPr lang="en-GB" smtClean="0"/>
              <a:pPr/>
              <a:t>16/05/2011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FC8616-2C68-4135-9326-AE3F7C963F4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15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FC8616-2C68-4135-9326-AE3F7C963F41}"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CC2F51C-98D5-4C24-8B7F-18FC7C2180E4}" type="datetimeFigureOut">
              <a:rPr lang="en-GB" smtClean="0"/>
              <a:pPr/>
              <a:t>16/05/2011</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7C79493B-E8EF-49B7-8875-4C593ACE420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C2F51C-98D5-4C24-8B7F-18FC7C2180E4}" type="datetimeFigureOut">
              <a:rPr lang="en-GB" smtClean="0"/>
              <a:pPr/>
              <a:t>16/05/2011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79493B-E8EF-49B7-8875-4C593ACE420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C2F51C-98D5-4C24-8B7F-18FC7C2180E4}" type="datetimeFigureOut">
              <a:rPr lang="en-GB" smtClean="0"/>
              <a:pPr/>
              <a:t>16/05/2011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79493B-E8EF-49B7-8875-4C593ACE420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C2F51C-98D5-4C24-8B7F-18FC7C2180E4}" type="datetimeFigureOut">
              <a:rPr lang="en-GB" smtClean="0"/>
              <a:pPr/>
              <a:t>16/05/2011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79493B-E8EF-49B7-8875-4C593ACE420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C2F51C-98D5-4C24-8B7F-18FC7C2180E4}" type="datetimeFigureOut">
              <a:rPr lang="en-GB" smtClean="0"/>
              <a:pPr/>
              <a:t>16/05/2011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79493B-E8EF-49B7-8875-4C593ACE420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C2F51C-98D5-4C24-8B7F-18FC7C2180E4}" type="datetimeFigureOut">
              <a:rPr lang="en-GB" smtClean="0"/>
              <a:pPr/>
              <a:t>16/05/2011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79493B-E8EF-49B7-8875-4C593ACE420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CC2F51C-98D5-4C24-8B7F-18FC7C2180E4}" type="datetimeFigureOut">
              <a:rPr lang="en-GB" smtClean="0"/>
              <a:pPr/>
              <a:t>16/05/2011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79493B-E8EF-49B7-8875-4C593ACE420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C2F51C-98D5-4C24-8B7F-18FC7C2180E4}" type="datetimeFigureOut">
              <a:rPr lang="en-GB" smtClean="0"/>
              <a:pPr/>
              <a:t>16/05/2011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79493B-E8EF-49B7-8875-4C593ACE420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C2F51C-98D5-4C24-8B7F-18FC7C2180E4}" type="datetimeFigureOut">
              <a:rPr lang="en-GB" smtClean="0"/>
              <a:pPr/>
              <a:t>16/05/2011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79493B-E8EF-49B7-8875-4C593ACE420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C2F51C-98D5-4C24-8B7F-18FC7C2180E4}" type="datetimeFigureOut">
              <a:rPr lang="en-GB" smtClean="0"/>
              <a:pPr/>
              <a:t>16/05/2011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79493B-E8EF-49B7-8875-4C593ACE420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C2F51C-98D5-4C24-8B7F-18FC7C2180E4}" type="datetimeFigureOut">
              <a:rPr lang="en-GB" smtClean="0"/>
              <a:pPr/>
              <a:t>16/05/2011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7C79493B-E8EF-49B7-8875-4C593ACE4208}"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CC2F51C-98D5-4C24-8B7F-18FC7C2180E4}" type="datetimeFigureOut">
              <a:rPr lang="en-GB" smtClean="0"/>
              <a:pPr/>
              <a:t>16/05/2011</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79493B-E8EF-49B7-8875-4C593ACE4208}"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476672"/>
            <a:ext cx="7772400" cy="1470025"/>
          </a:xfrm>
        </p:spPr>
        <p:txBody>
          <a:bodyPr/>
          <a:lstStyle/>
          <a:p>
            <a:r>
              <a:rPr lang="en-GB" dirty="0" smtClean="0"/>
              <a:t>UNIT1 : O1</a:t>
            </a:r>
            <a:endParaRPr lang="en-GB" dirty="0"/>
          </a:p>
        </p:txBody>
      </p:sp>
      <p:sp>
        <p:nvSpPr>
          <p:cNvPr id="3" name="Subtitle 2"/>
          <p:cNvSpPr>
            <a:spLocks noGrp="1"/>
          </p:cNvSpPr>
          <p:nvPr>
            <p:ph type="subTitle" idx="1"/>
          </p:nvPr>
        </p:nvSpPr>
        <p:spPr>
          <a:xfrm>
            <a:off x="1115616" y="2348880"/>
            <a:ext cx="6400800" cy="1752600"/>
          </a:xfrm>
        </p:spPr>
        <p:txBody>
          <a:bodyPr>
            <a:noAutofit/>
          </a:bodyPr>
          <a:lstStyle/>
          <a:p>
            <a:r>
              <a:rPr lang="en-GB" sz="4800" b="1" dirty="0" smtClean="0">
                <a:solidFill>
                  <a:schemeClr val="bg1"/>
                </a:solidFill>
              </a:rPr>
              <a:t>Understand how safe working practices are applied in a business environment</a:t>
            </a:r>
            <a:endParaRPr lang="en-GB" sz="48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16624"/>
          </a:xfrm>
        </p:spPr>
        <p:txBody>
          <a:bodyPr>
            <a:normAutofit/>
          </a:bodyPr>
          <a:lstStyle/>
          <a:p>
            <a:pPr>
              <a:buClr>
                <a:srgbClr val="FF0000"/>
              </a:buClr>
              <a:buNone/>
            </a:pPr>
            <a:r>
              <a:rPr lang="en-GB" sz="2400" u="sng" dirty="0" smtClean="0"/>
              <a:t>Organising files </a:t>
            </a:r>
            <a:r>
              <a:rPr lang="en-GB" sz="2400" i="1" u="sng" dirty="0" smtClean="0"/>
              <a:t>– into a folder structure</a:t>
            </a:r>
            <a:r>
              <a:rPr lang="en-GB" sz="2400" dirty="0" smtClean="0"/>
              <a:t>.</a:t>
            </a:r>
            <a:endParaRPr lang="en-GB" sz="24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p>
          <a:p>
            <a:endParaRPr lang="en-GB" sz="1200" dirty="0"/>
          </a:p>
        </p:txBody>
      </p:sp>
      <p:sp>
        <p:nvSpPr>
          <p:cNvPr id="4" name="Title 1"/>
          <p:cNvSpPr txBox="1">
            <a:spLocks/>
          </p:cNvSpPr>
          <p:nvPr/>
        </p:nvSpPr>
        <p:spPr>
          <a:xfrm>
            <a:off x="467544" y="188640"/>
            <a:ext cx="8229600" cy="720080"/>
          </a:xfrm>
          <a:prstGeom prst="rect">
            <a:avLst/>
          </a:prstGeom>
          <a:ln/>
        </p:spPr>
        <p:style>
          <a:lnRef idx="0">
            <a:schemeClr val="accent2"/>
          </a:lnRef>
          <a:fillRef idx="1003">
            <a:schemeClr val="dk2"/>
          </a:fillRef>
          <a:effectRef idx="3">
            <a:schemeClr val="accent2"/>
          </a:effectRef>
          <a:fontRef idx="minor">
            <a:schemeClr val="lt1"/>
          </a:fontRef>
        </p:style>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r" defTabSz="914400" fontAlgn="auto">
              <a:lnSpc>
                <a:spcPct val="100000"/>
              </a:lnSpc>
              <a:spcBef>
                <a:spcPct val="0"/>
              </a:spcBef>
              <a:spcAft>
                <a:spcPts val="0"/>
              </a:spcAft>
              <a:buClrTx/>
              <a:buSzTx/>
              <a:tabLst/>
              <a:defRPr/>
            </a:pPr>
            <a:r>
              <a:rPr lang="en-GB" sz="2400" b="1" dirty="0" smtClean="0">
                <a:solidFill>
                  <a:schemeClr val="tx1"/>
                </a:solidFill>
                <a:effectLst>
                  <a:outerShdw blurRad="38100" dist="25400" dir="5400000" algn="tl" rotWithShape="0">
                    <a:srgbClr val="000000">
                      <a:alpha val="43000"/>
                    </a:srgbClr>
                  </a:outerShdw>
                </a:effectLst>
              </a:rPr>
              <a:t>Measure to </a:t>
            </a:r>
            <a:r>
              <a:rPr lang="en-GB" sz="2400" b="1" dirty="0" smtClean="0">
                <a:solidFill>
                  <a:srgbClr val="FF99FF"/>
                </a:solidFill>
                <a:effectLst>
                  <a:outerShdw blurRad="38100" dist="25400" dir="5400000" algn="tl" rotWithShape="0">
                    <a:srgbClr val="000000">
                      <a:alpha val="43000"/>
                    </a:srgbClr>
                  </a:outerShdw>
                </a:effectLst>
              </a:rPr>
              <a:t>protect electronic files from loss </a:t>
            </a:r>
            <a:r>
              <a:rPr lang="en-GB" sz="2400" b="1" dirty="0" smtClean="0">
                <a:solidFill>
                  <a:schemeClr val="tx1"/>
                </a:solidFill>
                <a:effectLst>
                  <a:outerShdw blurRad="38100" dist="25400" dir="5400000" algn="tl" rotWithShape="0">
                    <a:srgbClr val="000000">
                      <a:alpha val="43000"/>
                    </a:srgbClr>
                  </a:outerShdw>
                </a:effectLst>
              </a:rPr>
              <a:t>when using ICT at Hounslow Manor School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16624"/>
          </a:xfrm>
        </p:spPr>
        <p:txBody>
          <a:bodyPr>
            <a:normAutofit/>
          </a:bodyPr>
          <a:lstStyle/>
          <a:p>
            <a:pPr>
              <a:buClr>
                <a:srgbClr val="FF0000"/>
              </a:buClr>
              <a:buNone/>
            </a:pPr>
            <a:r>
              <a:rPr lang="en-GB" sz="2300" u="sng" dirty="0" smtClean="0"/>
              <a:t>Organising files </a:t>
            </a:r>
            <a:r>
              <a:rPr lang="en-GB" sz="2300" i="1" u="sng" dirty="0" smtClean="0"/>
              <a:t>– into meaningful file names and folder names</a:t>
            </a:r>
            <a:r>
              <a:rPr lang="en-GB" sz="2300" dirty="0" smtClean="0"/>
              <a:t>.</a:t>
            </a:r>
            <a:endParaRPr lang="en-GB" sz="23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p>
          <a:p>
            <a:endParaRPr lang="en-GB" sz="1200" dirty="0"/>
          </a:p>
        </p:txBody>
      </p:sp>
      <p:sp>
        <p:nvSpPr>
          <p:cNvPr id="4" name="Title 1"/>
          <p:cNvSpPr txBox="1">
            <a:spLocks/>
          </p:cNvSpPr>
          <p:nvPr/>
        </p:nvSpPr>
        <p:spPr>
          <a:xfrm>
            <a:off x="467544" y="188640"/>
            <a:ext cx="8229600" cy="720080"/>
          </a:xfrm>
          <a:prstGeom prst="rect">
            <a:avLst/>
          </a:prstGeom>
          <a:ln/>
        </p:spPr>
        <p:style>
          <a:lnRef idx="0">
            <a:schemeClr val="accent2"/>
          </a:lnRef>
          <a:fillRef idx="1003">
            <a:schemeClr val="dk2"/>
          </a:fillRef>
          <a:effectRef idx="3">
            <a:schemeClr val="accent2"/>
          </a:effectRef>
          <a:fontRef idx="minor">
            <a:schemeClr val="lt1"/>
          </a:fontRef>
        </p:style>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r">
              <a:spcBef>
                <a:spcPct val="0"/>
              </a:spcBef>
              <a:defRPr/>
            </a:pPr>
            <a:r>
              <a:rPr lang="en-GB" sz="2400" b="1" dirty="0" smtClean="0">
                <a:solidFill>
                  <a:schemeClr val="tx1"/>
                </a:solidFill>
                <a:effectLst>
                  <a:outerShdw blurRad="38100" dist="25400" dir="5400000" algn="tl" rotWithShape="0">
                    <a:srgbClr val="000000">
                      <a:alpha val="43000"/>
                    </a:srgbClr>
                  </a:outerShdw>
                </a:effectLst>
              </a:rPr>
              <a:t>Measure to </a:t>
            </a:r>
            <a:r>
              <a:rPr lang="en-GB" sz="2400" b="1" dirty="0" smtClean="0">
                <a:solidFill>
                  <a:srgbClr val="FF99FF"/>
                </a:solidFill>
                <a:effectLst>
                  <a:outerShdw blurRad="38100" dist="25400" dir="5400000" algn="tl" rotWithShape="0">
                    <a:srgbClr val="000000">
                      <a:alpha val="43000"/>
                    </a:srgbClr>
                  </a:outerShdw>
                </a:effectLst>
              </a:rPr>
              <a:t>protect electronic files from loss </a:t>
            </a:r>
            <a:r>
              <a:rPr lang="en-GB" sz="2400" b="1" dirty="0" smtClean="0">
                <a:solidFill>
                  <a:schemeClr val="tx1"/>
                </a:solidFill>
                <a:effectLst>
                  <a:outerShdw blurRad="38100" dist="25400" dir="5400000" algn="tl" rotWithShape="0">
                    <a:srgbClr val="000000">
                      <a:alpha val="43000"/>
                    </a:srgbClr>
                  </a:outerShdw>
                </a:effectLst>
              </a:rPr>
              <a:t>when using ICT at Hounslow Manor School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16624"/>
          </a:xfrm>
        </p:spPr>
        <p:txBody>
          <a:bodyPr>
            <a:normAutofit/>
          </a:bodyPr>
          <a:lstStyle/>
          <a:p>
            <a:pPr>
              <a:buClr>
                <a:srgbClr val="FF0000"/>
              </a:buClr>
              <a:buNone/>
            </a:pPr>
            <a:r>
              <a:rPr lang="en-GB" sz="2400" u="sng" dirty="0" smtClean="0"/>
              <a:t>Backup strategies </a:t>
            </a:r>
            <a:r>
              <a:rPr lang="en-GB" sz="2300" i="1" u="sng" dirty="0" smtClean="0"/>
              <a:t>– what </a:t>
            </a:r>
            <a:r>
              <a:rPr lang="en-GB" sz="2400" i="1" u="sng" dirty="0" smtClean="0"/>
              <a:t>files to backup</a:t>
            </a:r>
            <a:r>
              <a:rPr lang="en-GB" sz="2300" dirty="0" smtClean="0"/>
              <a:t>.</a:t>
            </a:r>
            <a:endParaRPr lang="en-GB" sz="23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p>
          <a:p>
            <a:endParaRPr lang="en-GB" sz="1200" dirty="0"/>
          </a:p>
        </p:txBody>
      </p:sp>
      <p:sp>
        <p:nvSpPr>
          <p:cNvPr id="4" name="Title 1"/>
          <p:cNvSpPr txBox="1">
            <a:spLocks/>
          </p:cNvSpPr>
          <p:nvPr/>
        </p:nvSpPr>
        <p:spPr>
          <a:xfrm>
            <a:off x="467544" y="188640"/>
            <a:ext cx="8229600" cy="720080"/>
          </a:xfrm>
          <a:prstGeom prst="rect">
            <a:avLst/>
          </a:prstGeom>
          <a:ln/>
        </p:spPr>
        <p:style>
          <a:lnRef idx="0">
            <a:schemeClr val="accent2"/>
          </a:lnRef>
          <a:fillRef idx="1003">
            <a:schemeClr val="dk2"/>
          </a:fillRef>
          <a:effectRef idx="3">
            <a:schemeClr val="accent2"/>
          </a:effectRef>
          <a:fontRef idx="minor">
            <a:schemeClr val="lt1"/>
          </a:fontRef>
        </p:style>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r">
              <a:spcBef>
                <a:spcPct val="0"/>
              </a:spcBef>
              <a:defRPr/>
            </a:pPr>
            <a:r>
              <a:rPr lang="en-GB" sz="2400" b="1" dirty="0" smtClean="0">
                <a:solidFill>
                  <a:schemeClr val="tx1"/>
                </a:solidFill>
                <a:effectLst>
                  <a:outerShdw blurRad="38100" dist="25400" dir="5400000" algn="tl" rotWithShape="0">
                    <a:srgbClr val="000000">
                      <a:alpha val="43000"/>
                    </a:srgbClr>
                  </a:outerShdw>
                </a:effectLst>
              </a:rPr>
              <a:t>Measure to </a:t>
            </a:r>
            <a:r>
              <a:rPr lang="en-GB" sz="2400" b="1" dirty="0" smtClean="0">
                <a:solidFill>
                  <a:srgbClr val="FF99FF"/>
                </a:solidFill>
                <a:effectLst>
                  <a:outerShdw blurRad="38100" dist="25400" dir="5400000" algn="tl" rotWithShape="0">
                    <a:srgbClr val="000000">
                      <a:alpha val="43000"/>
                    </a:srgbClr>
                  </a:outerShdw>
                </a:effectLst>
              </a:rPr>
              <a:t>protect electronic files from loss </a:t>
            </a:r>
            <a:r>
              <a:rPr lang="en-GB" sz="2400" b="1" dirty="0" smtClean="0">
                <a:solidFill>
                  <a:schemeClr val="tx1"/>
                </a:solidFill>
                <a:effectLst>
                  <a:outerShdw blurRad="38100" dist="25400" dir="5400000" algn="tl" rotWithShape="0">
                    <a:srgbClr val="000000">
                      <a:alpha val="43000"/>
                    </a:srgbClr>
                  </a:outerShdw>
                </a:effectLst>
              </a:rPr>
              <a:t>when using ICT at Hounslow Manor School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16624"/>
          </a:xfrm>
        </p:spPr>
        <p:txBody>
          <a:bodyPr>
            <a:normAutofit/>
          </a:bodyPr>
          <a:lstStyle/>
          <a:p>
            <a:pPr>
              <a:buClr>
                <a:srgbClr val="FF0000"/>
              </a:buClr>
              <a:buNone/>
            </a:pPr>
            <a:r>
              <a:rPr lang="en-GB" sz="2400" u="sng" dirty="0" smtClean="0"/>
              <a:t>Backup strategies </a:t>
            </a:r>
            <a:r>
              <a:rPr lang="en-GB" sz="2300" i="1" u="sng" dirty="0" smtClean="0"/>
              <a:t>– </a:t>
            </a:r>
            <a:r>
              <a:rPr lang="en-GB" sz="2400" i="1" u="sng" dirty="0" smtClean="0"/>
              <a:t>frequency of backup</a:t>
            </a:r>
            <a:r>
              <a:rPr lang="en-GB" sz="2300" dirty="0" smtClean="0"/>
              <a:t>.</a:t>
            </a:r>
            <a:endParaRPr lang="en-GB" sz="23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p>
          <a:p>
            <a:endParaRPr lang="en-GB" sz="1200" dirty="0"/>
          </a:p>
        </p:txBody>
      </p:sp>
      <p:sp>
        <p:nvSpPr>
          <p:cNvPr id="4" name="Title 1"/>
          <p:cNvSpPr txBox="1">
            <a:spLocks/>
          </p:cNvSpPr>
          <p:nvPr/>
        </p:nvSpPr>
        <p:spPr>
          <a:xfrm>
            <a:off x="467544" y="188640"/>
            <a:ext cx="8229600" cy="720080"/>
          </a:xfrm>
          <a:prstGeom prst="rect">
            <a:avLst/>
          </a:prstGeom>
          <a:ln/>
        </p:spPr>
        <p:style>
          <a:lnRef idx="0">
            <a:schemeClr val="accent2"/>
          </a:lnRef>
          <a:fillRef idx="1003">
            <a:schemeClr val="dk2"/>
          </a:fillRef>
          <a:effectRef idx="3">
            <a:schemeClr val="accent2"/>
          </a:effectRef>
          <a:fontRef idx="minor">
            <a:schemeClr val="lt1"/>
          </a:fontRef>
        </p:style>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r">
              <a:spcBef>
                <a:spcPct val="0"/>
              </a:spcBef>
              <a:defRPr/>
            </a:pPr>
            <a:r>
              <a:rPr lang="en-GB" sz="2400" b="1" dirty="0" smtClean="0">
                <a:solidFill>
                  <a:schemeClr val="tx1"/>
                </a:solidFill>
                <a:effectLst>
                  <a:outerShdw blurRad="38100" dist="25400" dir="5400000" algn="tl" rotWithShape="0">
                    <a:srgbClr val="000000">
                      <a:alpha val="43000"/>
                    </a:srgbClr>
                  </a:outerShdw>
                </a:effectLst>
              </a:rPr>
              <a:t>Measure to </a:t>
            </a:r>
            <a:r>
              <a:rPr lang="en-GB" sz="2400" b="1" dirty="0" smtClean="0">
                <a:solidFill>
                  <a:srgbClr val="FF99FF"/>
                </a:solidFill>
                <a:effectLst>
                  <a:outerShdw blurRad="38100" dist="25400" dir="5400000" algn="tl" rotWithShape="0">
                    <a:srgbClr val="000000">
                      <a:alpha val="43000"/>
                    </a:srgbClr>
                  </a:outerShdw>
                </a:effectLst>
              </a:rPr>
              <a:t>protect electronic files from loss </a:t>
            </a:r>
            <a:r>
              <a:rPr lang="en-GB" sz="2400" b="1" dirty="0" smtClean="0">
                <a:solidFill>
                  <a:schemeClr val="tx1"/>
                </a:solidFill>
                <a:effectLst>
                  <a:outerShdw blurRad="38100" dist="25400" dir="5400000" algn="tl" rotWithShape="0">
                    <a:srgbClr val="000000">
                      <a:alpha val="43000"/>
                    </a:srgbClr>
                  </a:outerShdw>
                </a:effectLst>
              </a:rPr>
              <a:t>when using ICT at Hounslow Manor School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r">
              <a:defRPr/>
            </a:pPr>
            <a:r>
              <a:rPr lang="en-GB" sz="2400" b="1" dirty="0" smtClean="0">
                <a:solidFill>
                  <a:schemeClr val="tx1"/>
                </a:solidFill>
                <a:effectLst>
                  <a:outerShdw blurRad="38100" dist="25400" dir="5400000" algn="tl" rotWithShape="0">
                    <a:srgbClr val="000000">
                      <a:alpha val="43000"/>
                    </a:srgbClr>
                  </a:outerShdw>
                </a:effectLst>
              </a:rPr>
              <a:t>M</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easure to </a:t>
            </a:r>
            <a:r>
              <a:rPr lang="en-GB" sz="2400" b="1" dirty="0" smtClean="0">
                <a:solidFill>
                  <a:srgbClr val="FF0000"/>
                </a:solidFill>
                <a:effectLst>
                  <a:outerShdw blurRad="38100" dist="25400" dir="5400000" algn="tl" rotWithShape="0">
                    <a:srgbClr val="000000">
                      <a:alpha val="43000"/>
                    </a:srgbClr>
                  </a:outerShdw>
                </a:effectLst>
                <a:latin typeface="+mn-lt"/>
                <a:ea typeface="+mn-ea"/>
                <a:cs typeface="+mn-cs"/>
              </a:rPr>
              <a:t>protect electronic files from unauthorised access</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 when using ICT at Hounslow Manor School</a:t>
            </a:r>
          </a:p>
        </p:txBody>
      </p:sp>
      <p:sp>
        <p:nvSpPr>
          <p:cNvPr id="3" name="Content Placeholder 2"/>
          <p:cNvSpPr>
            <a:spLocks noGrp="1"/>
          </p:cNvSpPr>
          <p:nvPr>
            <p:ph idx="1"/>
          </p:nvPr>
        </p:nvSpPr>
        <p:spPr>
          <a:xfrm>
            <a:off x="457200" y="980728"/>
            <a:ext cx="8229600" cy="5544616"/>
          </a:xfrm>
        </p:spPr>
        <p:txBody>
          <a:bodyPr>
            <a:normAutofit/>
          </a:bodyPr>
          <a:lstStyle/>
          <a:p>
            <a:pPr>
              <a:buClr>
                <a:srgbClr val="FF0000"/>
              </a:buClr>
              <a:buNone/>
            </a:pPr>
            <a:r>
              <a:rPr lang="en-GB" sz="2400" dirty="0" smtClean="0"/>
              <a:t>Setting a password to open a file</a:t>
            </a:r>
            <a:r>
              <a:rPr lang="en-GB" sz="2300" dirty="0" smtClean="0"/>
              <a:t>.</a:t>
            </a:r>
            <a:endParaRPr lang="en-GB" sz="23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p>
          <a:p>
            <a:endParaRPr lang="en-GB"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r">
              <a:defRPr/>
            </a:pPr>
            <a:r>
              <a:rPr lang="en-GB" sz="2400" b="1" dirty="0" smtClean="0">
                <a:solidFill>
                  <a:schemeClr val="tx1"/>
                </a:solidFill>
                <a:effectLst>
                  <a:outerShdw blurRad="38100" dist="25400" dir="5400000" algn="tl" rotWithShape="0">
                    <a:srgbClr val="000000">
                      <a:alpha val="43000"/>
                    </a:srgbClr>
                  </a:outerShdw>
                </a:effectLst>
              </a:rPr>
              <a:t>M</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easure to </a:t>
            </a:r>
            <a:r>
              <a:rPr lang="en-GB" sz="2400" b="1" dirty="0" smtClean="0">
                <a:solidFill>
                  <a:srgbClr val="FF0000"/>
                </a:solidFill>
                <a:effectLst>
                  <a:outerShdw blurRad="38100" dist="25400" dir="5400000" algn="tl" rotWithShape="0">
                    <a:srgbClr val="000000">
                      <a:alpha val="43000"/>
                    </a:srgbClr>
                  </a:outerShdw>
                </a:effectLst>
                <a:latin typeface="+mn-lt"/>
                <a:ea typeface="+mn-ea"/>
                <a:cs typeface="+mn-cs"/>
              </a:rPr>
              <a:t>protect electronic files from modification</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 when using ICT at Hounslow Manor School</a:t>
            </a:r>
          </a:p>
        </p:txBody>
      </p:sp>
      <p:sp>
        <p:nvSpPr>
          <p:cNvPr id="3" name="Content Placeholder 2"/>
          <p:cNvSpPr>
            <a:spLocks noGrp="1"/>
          </p:cNvSpPr>
          <p:nvPr>
            <p:ph idx="1"/>
          </p:nvPr>
        </p:nvSpPr>
        <p:spPr>
          <a:xfrm>
            <a:off x="457200" y="980728"/>
            <a:ext cx="8229600" cy="5544616"/>
          </a:xfrm>
        </p:spPr>
        <p:txBody>
          <a:bodyPr>
            <a:normAutofit/>
          </a:bodyPr>
          <a:lstStyle/>
          <a:p>
            <a:pPr>
              <a:buClr>
                <a:srgbClr val="FF0000"/>
              </a:buClr>
              <a:buNone/>
            </a:pPr>
            <a:r>
              <a:rPr lang="en-GB" sz="2400" dirty="0" smtClean="0"/>
              <a:t>Setting a password to modify a file</a:t>
            </a:r>
            <a:r>
              <a:rPr lang="en-GB" sz="2300" dirty="0" smtClean="0"/>
              <a:t>.</a:t>
            </a:r>
            <a:endParaRPr lang="en-GB" sz="23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p>
          <a:p>
            <a:endParaRPr lang="en-GB"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r"/>
            <a:r>
              <a:rPr lang="en-GB" sz="5600" b="1" dirty="0" smtClean="0">
                <a:solidFill>
                  <a:schemeClr val="accent3">
                    <a:tint val="90000"/>
                    <a:satMod val="120000"/>
                  </a:schemeClr>
                </a:solidFill>
                <a:effectLst>
                  <a:outerShdw blurRad="38100" dist="25400" dir="5400000" algn="tl" rotWithShape="0">
                    <a:srgbClr val="000000">
                      <a:alpha val="43000"/>
                    </a:srgbClr>
                  </a:outerShdw>
                </a:effectLst>
              </a:rPr>
              <a:t>Your Task: To Get </a:t>
            </a:r>
            <a:r>
              <a:rPr lang="en-GB" sz="5600" b="1" smtClean="0">
                <a:solidFill>
                  <a:schemeClr val="accent3">
                    <a:tint val="90000"/>
                    <a:satMod val="120000"/>
                  </a:schemeClr>
                </a:solidFill>
                <a:effectLst>
                  <a:outerShdw blurRad="38100" dist="25400" dir="5400000" algn="tl" rotWithShape="0">
                    <a:srgbClr val="000000">
                      <a:alpha val="43000"/>
                    </a:srgbClr>
                  </a:outerShdw>
                </a:effectLst>
              </a:rPr>
              <a:t>A </a:t>
            </a:r>
            <a:r>
              <a:rPr lang="en-GB" sz="5600" b="1" smtClean="0">
                <a:solidFill>
                  <a:schemeClr val="accent3">
                    <a:tint val="90000"/>
                    <a:satMod val="120000"/>
                  </a:schemeClr>
                </a:solidFill>
                <a:effectLst>
                  <a:outerShdw blurRad="38100" dist="25400" dir="5400000" algn="tl" rotWithShape="0">
                    <a:srgbClr val="000000">
                      <a:alpha val="43000"/>
                    </a:srgbClr>
                  </a:outerShdw>
                </a:effectLst>
              </a:rPr>
              <a:t>Merit  </a:t>
            </a:r>
            <a:endParaRPr lang="en-GB" sz="5600" b="1" dirty="0">
              <a:solidFill>
                <a:schemeClr val="accent3">
                  <a:tint val="90000"/>
                  <a:satMod val="120000"/>
                </a:schemeClr>
              </a:solidFill>
              <a:effectLst>
                <a:outerShdw blurRad="38100" dist="25400" dir="5400000" algn="tl" rotWithShape="0">
                  <a:srgbClr val="000000">
                    <a:alpha val="43000"/>
                  </a:srgbClr>
                </a:outerShdw>
              </a:effectLst>
            </a:endParaRPr>
          </a:p>
        </p:txBody>
      </p:sp>
      <p:sp>
        <p:nvSpPr>
          <p:cNvPr id="3" name="Content Placeholder 2"/>
          <p:cNvSpPr>
            <a:spLocks noGrp="1"/>
          </p:cNvSpPr>
          <p:nvPr>
            <p:ph idx="1"/>
          </p:nvPr>
        </p:nvSpPr>
        <p:spPr>
          <a:xfrm>
            <a:off x="323528" y="1600200"/>
            <a:ext cx="8496944" cy="4525963"/>
          </a:xfrm>
        </p:spPr>
        <p:txBody>
          <a:bodyPr>
            <a:normAutofit fontScale="92500" lnSpcReduction="10000"/>
          </a:bodyPr>
          <a:lstStyle/>
          <a:p>
            <a:pPr>
              <a:buNone/>
            </a:pPr>
            <a:r>
              <a:rPr lang="en-GB" dirty="0" smtClean="0"/>
              <a:t>Hounslow </a:t>
            </a:r>
            <a:r>
              <a:rPr lang="en-GB" dirty="0"/>
              <a:t>M</a:t>
            </a:r>
            <a:r>
              <a:rPr lang="en-GB" dirty="0" smtClean="0"/>
              <a:t>anor </a:t>
            </a:r>
            <a:r>
              <a:rPr lang="en-GB" dirty="0"/>
              <a:t>S</a:t>
            </a:r>
            <a:r>
              <a:rPr lang="en-GB" dirty="0" smtClean="0"/>
              <a:t>chool has a lot of computers.  These computers are used by students and teachers. You need to give some examples of safe working practices when </a:t>
            </a:r>
            <a:r>
              <a:rPr lang="en-GB" dirty="0"/>
              <a:t>using ICT in </a:t>
            </a:r>
            <a:r>
              <a:rPr lang="en-GB" dirty="0" smtClean="0"/>
              <a:t>the school. Your explanations should include potential dangers/risks that each measure </a:t>
            </a:r>
            <a:r>
              <a:rPr lang="en-GB" dirty="0"/>
              <a:t>is designed to address.</a:t>
            </a:r>
          </a:p>
          <a:p>
            <a:pPr>
              <a:buNone/>
            </a:pPr>
            <a:r>
              <a:rPr lang="en-GB" dirty="0" smtClean="0"/>
              <a:t>Explanations:</a:t>
            </a:r>
            <a:endParaRPr lang="en-GB" dirty="0"/>
          </a:p>
          <a:p>
            <a:r>
              <a:rPr lang="en-GB" dirty="0" smtClean="0"/>
              <a:t>Measures </a:t>
            </a:r>
            <a:r>
              <a:rPr lang="en-GB" dirty="0"/>
              <a:t>to protect health,</a:t>
            </a:r>
          </a:p>
          <a:p>
            <a:r>
              <a:rPr lang="en-GB" dirty="0" smtClean="0"/>
              <a:t>Measures </a:t>
            </a:r>
            <a:r>
              <a:rPr lang="en-GB" dirty="0"/>
              <a:t>to protect physical </a:t>
            </a:r>
            <a:r>
              <a:rPr lang="en-GB" dirty="0" smtClean="0"/>
              <a:t>safety,</a:t>
            </a:r>
            <a:endParaRPr lang="en-GB" dirty="0"/>
          </a:p>
          <a:p>
            <a:r>
              <a:rPr lang="en-GB" dirty="0" smtClean="0"/>
              <a:t>Measures </a:t>
            </a:r>
            <a:r>
              <a:rPr lang="en-GB" dirty="0"/>
              <a:t>to protect </a:t>
            </a:r>
            <a:r>
              <a:rPr lang="en-GB" dirty="0" smtClean="0"/>
              <a:t>electronic files </a:t>
            </a:r>
            <a:r>
              <a:rPr lang="en-GB" dirty="0"/>
              <a:t>from </a:t>
            </a:r>
            <a:r>
              <a:rPr lang="en-GB" dirty="0" smtClean="0"/>
              <a:t>loss,</a:t>
            </a:r>
            <a:endParaRPr lang="en-GB" dirty="0"/>
          </a:p>
          <a:p>
            <a:r>
              <a:rPr lang="en-GB" dirty="0" smtClean="0"/>
              <a:t>Measures </a:t>
            </a:r>
            <a:r>
              <a:rPr lang="en-GB" dirty="0"/>
              <a:t>to protect </a:t>
            </a:r>
            <a:r>
              <a:rPr lang="en-GB" dirty="0" smtClean="0"/>
              <a:t>electronic files from unauthorised access,</a:t>
            </a:r>
          </a:p>
          <a:p>
            <a:r>
              <a:rPr lang="en-GB" dirty="0" smtClean="0"/>
              <a:t>Measures to protect electronic files from modification</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370416"/>
          </a:xfrm>
        </p:spPr>
        <p:txBody>
          <a:bodyPr>
            <a:normAutofit fontScale="90000"/>
          </a:bodyPr>
          <a:lstStyle/>
          <a:p>
            <a:r>
              <a:rPr lang="en-GB" dirty="0" smtClean="0"/>
              <a:t>How to get a PASS, MERIT or DISTINCTION</a:t>
            </a:r>
            <a:endParaRPr lang="en-GB" dirty="0"/>
          </a:p>
        </p:txBody>
      </p:sp>
      <p:sp>
        <p:nvSpPr>
          <p:cNvPr id="3" name="Content Placeholder 2"/>
          <p:cNvSpPr>
            <a:spLocks noGrp="1"/>
          </p:cNvSpPr>
          <p:nvPr>
            <p:ph idx="1"/>
          </p:nvPr>
        </p:nvSpPr>
        <p:spPr/>
        <p:txBody>
          <a:bodyPr>
            <a:normAutofit fontScale="40000" lnSpcReduction="20000"/>
          </a:bodyPr>
          <a:lstStyle/>
          <a:p>
            <a:r>
              <a:rPr lang="en-GB" dirty="0" smtClean="0"/>
              <a:t>Use text, and appropriate illustrated images from the internet</a:t>
            </a:r>
          </a:p>
          <a:p>
            <a:r>
              <a:rPr lang="en-GB" dirty="0" smtClean="0"/>
              <a:t>Describe at least one measure in each category, </a:t>
            </a:r>
          </a:p>
          <a:p>
            <a:r>
              <a:rPr lang="en-GB" dirty="0" smtClean="0"/>
              <a:t>The examples used might be images showing safe or dangerous working practices or examples drawn from your own experience of using ICT </a:t>
            </a:r>
            <a:r>
              <a:rPr lang="en-GB" smtClean="0"/>
              <a:t>at </a:t>
            </a:r>
            <a:r>
              <a:rPr lang="en-GB" b="1" smtClean="0">
                <a:solidFill>
                  <a:srgbClr val="FF0000"/>
                </a:solidFill>
              </a:rPr>
              <a:t>Hounslow Manor, or at home or at a computer centre</a:t>
            </a:r>
            <a:endParaRPr lang="en-GB" dirty="0" smtClean="0"/>
          </a:p>
          <a:p>
            <a:r>
              <a:rPr lang="en-GB" sz="5100" b="1" dirty="0" smtClean="0">
                <a:solidFill>
                  <a:schemeClr val="tx2"/>
                </a:solidFill>
                <a:latin typeface="+mj-lt"/>
                <a:ea typeface="+mj-ea"/>
                <a:cs typeface="+mj-cs"/>
              </a:rPr>
              <a:t>Explanation example 1:</a:t>
            </a:r>
          </a:p>
          <a:p>
            <a:r>
              <a:rPr lang="en-GB" b="1" dirty="0" smtClean="0"/>
              <a:t>PASS: </a:t>
            </a:r>
            <a:r>
              <a:rPr lang="en-GB" dirty="0" smtClean="0"/>
              <a:t>To Pass, </a:t>
            </a:r>
            <a:r>
              <a:rPr lang="en-GB" u="sng" dirty="0" smtClean="0"/>
              <a:t>explain the need for the screen to be at the right height. </a:t>
            </a:r>
          </a:p>
          <a:p>
            <a:endParaRPr lang="en-GB" u="sng" dirty="0" smtClean="0"/>
          </a:p>
          <a:p>
            <a:r>
              <a:rPr lang="en-GB" b="1" dirty="0" smtClean="0"/>
              <a:t>MERIT:  </a:t>
            </a:r>
            <a:r>
              <a:rPr lang="en-GB" dirty="0" smtClean="0"/>
              <a:t>To get a MERIT, </a:t>
            </a:r>
            <a:r>
              <a:rPr lang="en-GB" u="sng" dirty="0" smtClean="0"/>
              <a:t>explain the need for the screen to be at the a specific height. </a:t>
            </a:r>
          </a:p>
          <a:p>
            <a:endParaRPr lang="en-GB" u="sng" dirty="0" smtClean="0"/>
          </a:p>
          <a:p>
            <a:r>
              <a:rPr lang="en-GB" b="1" dirty="0" smtClean="0"/>
              <a:t>DISTICTION:  </a:t>
            </a:r>
            <a:r>
              <a:rPr lang="en-GB" dirty="0" smtClean="0"/>
              <a:t>To get a DISTINCTION,  </a:t>
            </a:r>
            <a:r>
              <a:rPr lang="en-GB" u="sng" dirty="0" smtClean="0"/>
              <a:t>explain the need for the screen to be at the a specific height, distance and angle of the screen</a:t>
            </a:r>
            <a:r>
              <a:rPr lang="en-GB" dirty="0" smtClean="0"/>
              <a:t>. </a:t>
            </a:r>
          </a:p>
          <a:p>
            <a:endParaRPr lang="en-GB" dirty="0" smtClean="0"/>
          </a:p>
          <a:p>
            <a:r>
              <a:rPr lang="en-GB" sz="5100" b="1" dirty="0" smtClean="0">
                <a:solidFill>
                  <a:schemeClr val="tx2"/>
                </a:solidFill>
                <a:latin typeface="+mj-lt"/>
                <a:ea typeface="+mj-ea"/>
                <a:cs typeface="+mj-cs"/>
              </a:rPr>
              <a:t>Explanation example 2:</a:t>
            </a:r>
          </a:p>
          <a:p>
            <a:r>
              <a:rPr lang="en-GB" b="1" dirty="0" smtClean="0"/>
              <a:t>PASS: </a:t>
            </a:r>
            <a:r>
              <a:rPr lang="en-GB" dirty="0" smtClean="0"/>
              <a:t>To Pass, describe the need to back up files.</a:t>
            </a:r>
          </a:p>
          <a:p>
            <a:pPr>
              <a:buNone/>
            </a:pPr>
            <a:endParaRPr lang="en-GB" dirty="0" smtClean="0"/>
          </a:p>
          <a:p>
            <a:r>
              <a:rPr lang="en-GB" b="1" dirty="0" smtClean="0"/>
              <a:t>DISTICTION: </a:t>
            </a:r>
            <a:r>
              <a:rPr lang="en-GB" dirty="0" smtClean="0"/>
              <a:t>To get a DISTINCTION, describe the need to back up files, how often the files should be backed up(frequency of backup),  the type of storage device to use and where the storage device  should be stored. </a:t>
            </a:r>
          </a:p>
          <a:p>
            <a:endParaRPr lang="en-GB" dirty="0" smtClean="0"/>
          </a:p>
          <a:p>
            <a:r>
              <a:rPr lang="en-GB" sz="5000" b="1" dirty="0" smtClean="0">
                <a:solidFill>
                  <a:schemeClr val="tx2"/>
                </a:solidFill>
                <a:latin typeface="+mj-lt"/>
                <a:ea typeface="+mj-ea"/>
                <a:cs typeface="+mj-cs"/>
              </a:rPr>
              <a:t>To avoid what potential danger/risk? Or Reasons for measure :</a:t>
            </a:r>
          </a:p>
          <a:p>
            <a:r>
              <a:rPr lang="en-GB" dirty="0" smtClean="0"/>
              <a:t>Examples::</a:t>
            </a:r>
          </a:p>
          <a:p>
            <a:r>
              <a:rPr lang="en-GB" dirty="0" smtClean="0"/>
              <a:t>• complying with health and safety legislation</a:t>
            </a:r>
          </a:p>
          <a:p>
            <a:r>
              <a:rPr lang="en-GB" dirty="0" smtClean="0"/>
              <a:t>• ensuring safety of staff, equipment and data</a:t>
            </a:r>
          </a:p>
          <a:p>
            <a:endParaRPr lang="en-GB" dirty="0" smtClean="0"/>
          </a:p>
          <a:p>
            <a:r>
              <a:rPr lang="en-GB" dirty="0" smtClean="0"/>
              <a:t>Please also discuss:</a:t>
            </a:r>
          </a:p>
          <a:p>
            <a:r>
              <a:rPr lang="en-GB" dirty="0" smtClean="0"/>
              <a:t>•  specific reasons for different measures, matching the measure with the risk it is intended to protect from.</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p>
            <a:pPr algn="r">
              <a:defRPr/>
            </a:pPr>
            <a:r>
              <a:rPr lang="en-GB" sz="2400" b="1" dirty="0" smtClean="0">
                <a:solidFill>
                  <a:schemeClr val="tx1"/>
                </a:solidFill>
                <a:effectLst>
                  <a:outerShdw blurRad="38100" dist="25400" dir="5400000" algn="tl" rotWithShape="0">
                    <a:srgbClr val="000000">
                      <a:alpha val="43000"/>
                    </a:srgbClr>
                  </a:outerShdw>
                </a:effectLst>
              </a:rPr>
              <a:t>Measure to </a:t>
            </a:r>
            <a:r>
              <a:rPr lang="en-GB" sz="2400" b="1" dirty="0" smtClean="0">
                <a:solidFill>
                  <a:srgbClr val="FFFF00"/>
                </a:solidFill>
                <a:effectLst>
                  <a:outerShdw blurRad="38100" dist="25400" dir="5400000" algn="tl" rotWithShape="0">
                    <a:srgbClr val="000000">
                      <a:alpha val="43000"/>
                    </a:srgbClr>
                  </a:outerShdw>
                </a:effectLst>
              </a:rPr>
              <a:t>protect the health </a:t>
            </a:r>
            <a:r>
              <a:rPr lang="en-GB" sz="2400" b="1" dirty="0" smtClean="0">
                <a:solidFill>
                  <a:schemeClr val="tx1"/>
                </a:solidFill>
                <a:effectLst>
                  <a:outerShdw blurRad="38100" dist="25400" dir="5400000" algn="tl" rotWithShape="0">
                    <a:srgbClr val="000000">
                      <a:alpha val="43000"/>
                    </a:srgbClr>
                  </a:outerShdw>
                </a:effectLst>
              </a:rPr>
              <a:t>of staff and students, when using ICT at Hounslow Manor School</a:t>
            </a:r>
          </a:p>
        </p:txBody>
      </p:sp>
      <p:sp>
        <p:nvSpPr>
          <p:cNvPr id="3" name="Content Placeholder 2"/>
          <p:cNvSpPr>
            <a:spLocks noGrp="1"/>
          </p:cNvSpPr>
          <p:nvPr>
            <p:ph idx="1"/>
          </p:nvPr>
        </p:nvSpPr>
        <p:spPr>
          <a:xfrm>
            <a:off x="457200" y="980728"/>
            <a:ext cx="8229600" cy="5343872"/>
          </a:xfrm>
        </p:spPr>
        <p:txBody>
          <a:bodyPr>
            <a:normAutofit/>
          </a:bodyPr>
          <a:lstStyle/>
          <a:p>
            <a:pPr>
              <a:buClr>
                <a:srgbClr val="FF0000"/>
              </a:buClr>
              <a:buNone/>
            </a:pPr>
            <a:r>
              <a:rPr lang="en-GB" sz="2400" u="sng" dirty="0" smtClean="0">
                <a:solidFill>
                  <a:schemeClr val="tx1">
                    <a:lumMod val="75000"/>
                    <a:lumOff val="25000"/>
                  </a:schemeClr>
                </a:solidFill>
              </a:rPr>
              <a:t>Positioning of equipment.</a:t>
            </a: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endParaRPr lang="en-GB" sz="12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p>
            <a:pPr algn="r">
              <a:defRPr/>
            </a:pPr>
            <a:r>
              <a:rPr lang="en-GB" sz="2400" b="1" dirty="0" smtClean="0">
                <a:solidFill>
                  <a:schemeClr val="tx1"/>
                </a:solidFill>
                <a:effectLst>
                  <a:outerShdw blurRad="38100" dist="25400" dir="5400000" algn="tl" rotWithShape="0">
                    <a:srgbClr val="000000">
                      <a:alpha val="43000"/>
                    </a:srgbClr>
                  </a:outerShdw>
                </a:effectLst>
              </a:rPr>
              <a:t>Measure to </a:t>
            </a:r>
            <a:r>
              <a:rPr lang="en-GB" sz="2400" b="1" dirty="0" smtClean="0">
                <a:solidFill>
                  <a:srgbClr val="FFFF00"/>
                </a:solidFill>
                <a:effectLst>
                  <a:outerShdw blurRad="38100" dist="25400" dir="5400000" algn="tl" rotWithShape="0">
                    <a:srgbClr val="000000">
                      <a:alpha val="43000"/>
                    </a:srgbClr>
                  </a:outerShdw>
                </a:effectLst>
              </a:rPr>
              <a:t>protect the health </a:t>
            </a:r>
            <a:r>
              <a:rPr lang="en-GB" sz="2400" b="1" dirty="0" smtClean="0">
                <a:solidFill>
                  <a:schemeClr val="tx1"/>
                </a:solidFill>
                <a:effectLst>
                  <a:outerShdw blurRad="38100" dist="25400" dir="5400000" algn="tl" rotWithShape="0">
                    <a:srgbClr val="000000">
                      <a:alpha val="43000"/>
                    </a:srgbClr>
                  </a:outerShdw>
                </a:effectLst>
              </a:rPr>
              <a:t>of staff and students, when using ICT at Hounslow Manor School</a:t>
            </a:r>
          </a:p>
        </p:txBody>
      </p:sp>
      <p:sp>
        <p:nvSpPr>
          <p:cNvPr id="3" name="Content Placeholder 2"/>
          <p:cNvSpPr>
            <a:spLocks noGrp="1"/>
          </p:cNvSpPr>
          <p:nvPr>
            <p:ph idx="1"/>
          </p:nvPr>
        </p:nvSpPr>
        <p:spPr>
          <a:xfrm>
            <a:off x="457200" y="980728"/>
            <a:ext cx="8229600" cy="5343872"/>
          </a:xfrm>
        </p:spPr>
        <p:txBody>
          <a:bodyPr>
            <a:normAutofit/>
          </a:bodyPr>
          <a:lstStyle/>
          <a:p>
            <a:pPr>
              <a:buClr>
                <a:srgbClr val="FF0000"/>
              </a:buClr>
              <a:buNone/>
            </a:pPr>
            <a:r>
              <a:rPr lang="en-GB" sz="2400" u="sng" dirty="0" smtClean="0">
                <a:solidFill>
                  <a:schemeClr val="tx1">
                    <a:lumMod val="75000"/>
                    <a:lumOff val="25000"/>
                  </a:schemeClr>
                </a:solidFill>
              </a:rPr>
              <a:t>Posture.</a:t>
            </a:r>
          </a:p>
          <a:p>
            <a:pPr>
              <a:buClr>
                <a:srgbClr val="FF0000"/>
              </a:buClr>
              <a:buFont typeface="Wingdings 2" pitchFamily="18" charset="2"/>
              <a:buChar char=""/>
            </a:pPr>
            <a:r>
              <a:rPr lang="en-GB" sz="1200" b="1" dirty="0" smtClean="0"/>
              <a:t>To avoid what potential danger/risk? Or Reasons for measure  :</a:t>
            </a:r>
          </a:p>
          <a:p>
            <a:pPr>
              <a:buClr>
                <a:srgbClr val="FF0000"/>
              </a:buClr>
              <a:buNone/>
            </a:pPr>
            <a:endParaRPr lang="en-GB" sz="1200" b="1" dirty="0" smtClean="0"/>
          </a:p>
          <a:p>
            <a:pPr>
              <a:buClr>
                <a:srgbClr val="FF0000"/>
              </a:buClr>
              <a:buFont typeface="Wingdings 2" pitchFamily="18" charset="2"/>
              <a:buChar char=""/>
            </a:pPr>
            <a:r>
              <a:rPr lang="en-GB" sz="1200" b="1" dirty="0" smtClean="0"/>
              <a:t>Explanation and  appropriate images:</a:t>
            </a:r>
            <a:endParaRPr lang="en-GB" sz="12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Measure to protect the </a:t>
            </a:r>
            <a:r>
              <a:rPr lang="en-GB" sz="2400" b="1" dirty="0" smtClean="0">
                <a:solidFill>
                  <a:srgbClr val="FFC000"/>
                </a:solidFill>
                <a:effectLst>
                  <a:outerShdw blurRad="38100" dist="25400" dir="5400000" algn="tl" rotWithShape="0">
                    <a:srgbClr val="000000">
                      <a:alpha val="43000"/>
                    </a:srgbClr>
                  </a:outerShdw>
                </a:effectLst>
                <a:latin typeface="+mn-lt"/>
                <a:ea typeface="+mn-ea"/>
                <a:cs typeface="+mn-cs"/>
              </a:rPr>
              <a:t>physical safety </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of staff and students, when using ICT at Hounslow Manor School</a:t>
            </a:r>
          </a:p>
        </p:txBody>
      </p:sp>
      <p:sp>
        <p:nvSpPr>
          <p:cNvPr id="4" name="Content Placeholder 2"/>
          <p:cNvSpPr txBox="1">
            <a:spLocks/>
          </p:cNvSpPr>
          <p:nvPr/>
        </p:nvSpPr>
        <p:spPr>
          <a:xfrm>
            <a:off x="457200" y="980728"/>
            <a:ext cx="8229600" cy="5343872"/>
          </a:xfrm>
          <a:prstGeom prst="rect">
            <a:avLst/>
          </a:prstGeom>
        </p:spPr>
        <p:txBody>
          <a:bodyPr vert="horz">
            <a:normAutofit/>
          </a:bodyPr>
          <a:lstStyle/>
          <a:p>
            <a:pPr>
              <a:buClr>
                <a:srgbClr val="FF0000"/>
              </a:buClr>
              <a:buNone/>
            </a:pPr>
            <a:r>
              <a:rPr lang="en-GB" sz="2400" u="sng" dirty="0" smtClean="0">
                <a:solidFill>
                  <a:schemeClr val="tx1">
                    <a:lumMod val="75000"/>
                    <a:lumOff val="25000"/>
                  </a:schemeClr>
                </a:solidFill>
              </a:rPr>
              <a:t>Trip hazards </a:t>
            </a:r>
            <a:r>
              <a:rPr lang="en-GB" sz="2400" u="sng" dirty="0" err="1" smtClean="0">
                <a:solidFill>
                  <a:schemeClr val="tx1">
                    <a:lumMod val="75000"/>
                    <a:lumOff val="25000"/>
                  </a:schemeClr>
                </a:solidFill>
              </a:rPr>
              <a:t>eg</a:t>
            </a:r>
            <a:r>
              <a:rPr lang="en-GB" sz="2400" u="sng" dirty="0" smtClean="0">
                <a:solidFill>
                  <a:schemeClr val="tx1">
                    <a:lumMod val="75000"/>
                    <a:lumOff val="25000"/>
                  </a:schemeClr>
                </a:solidFill>
              </a:rPr>
              <a:t> trailing cables.</a:t>
            </a:r>
          </a:p>
          <a:p>
            <a:pPr>
              <a:buClr>
                <a:srgbClr val="FF0000"/>
              </a:buClr>
              <a:buFont typeface="Wingdings 2" pitchFamily="18" charset="2"/>
              <a:buChar char=""/>
            </a:pPr>
            <a:r>
              <a:rPr lang="en-GB" sz="1200" b="1" dirty="0" smtClean="0"/>
              <a:t>To avoid what potential danger/risk? Or Reasons for measure  :</a:t>
            </a:r>
          </a:p>
          <a:p>
            <a:pPr>
              <a:buClr>
                <a:srgbClr val="FF0000"/>
              </a:buClr>
            </a:pPr>
            <a:endParaRPr lang="en-GB" sz="1200" b="1" dirty="0" smtClean="0"/>
          </a:p>
          <a:p>
            <a:pPr>
              <a:buClr>
                <a:srgbClr val="FF0000"/>
              </a:buClr>
              <a:buFont typeface="Wingdings 2" pitchFamily="18" charset="2"/>
              <a:buChar char=""/>
            </a:pPr>
            <a:r>
              <a:rPr lang="en-GB" sz="1200" b="1" dirty="0" smtClean="0"/>
              <a:t>Explanation and  appropriate images:</a:t>
            </a:r>
            <a:endParaRPr lang="en-GB" sz="12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Measure to protect the </a:t>
            </a:r>
            <a:r>
              <a:rPr lang="en-GB" sz="2400" b="1" dirty="0" smtClean="0">
                <a:solidFill>
                  <a:srgbClr val="FFC000"/>
                </a:solidFill>
                <a:effectLst>
                  <a:outerShdw blurRad="38100" dist="25400" dir="5400000" algn="tl" rotWithShape="0">
                    <a:srgbClr val="000000">
                      <a:alpha val="43000"/>
                    </a:srgbClr>
                  </a:outerShdw>
                </a:effectLst>
                <a:latin typeface="+mn-lt"/>
                <a:ea typeface="+mn-ea"/>
                <a:cs typeface="+mn-cs"/>
              </a:rPr>
              <a:t>physical safety </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of staff and students, when using ICT at Hounslow Manor School</a:t>
            </a:r>
          </a:p>
        </p:txBody>
      </p:sp>
      <p:sp>
        <p:nvSpPr>
          <p:cNvPr id="4" name="Content Placeholder 2"/>
          <p:cNvSpPr txBox="1">
            <a:spLocks/>
          </p:cNvSpPr>
          <p:nvPr/>
        </p:nvSpPr>
        <p:spPr>
          <a:xfrm>
            <a:off x="457200" y="980728"/>
            <a:ext cx="8229600" cy="5343872"/>
          </a:xfrm>
          <a:prstGeom prst="rect">
            <a:avLst/>
          </a:prstGeom>
        </p:spPr>
        <p:txBody>
          <a:bodyPr vert="horz">
            <a:normAutofit/>
          </a:bodyPr>
          <a:lstStyle/>
          <a:p>
            <a:r>
              <a:rPr lang="en-GB" sz="2400" u="sng" dirty="0" smtClean="0"/>
              <a:t>Electrical safety, </a:t>
            </a:r>
            <a:r>
              <a:rPr lang="en-GB" sz="2400" i="1" u="sng" dirty="0" smtClean="0"/>
              <a:t>- no water by machines</a:t>
            </a:r>
            <a:r>
              <a:rPr lang="en-GB" sz="2400" i="1" dirty="0" smtClean="0">
                <a:solidFill>
                  <a:schemeClr val="tx1">
                    <a:lumMod val="75000"/>
                    <a:lumOff val="25000"/>
                  </a:schemeClr>
                </a:solidFill>
              </a:rPr>
              <a:t>.</a:t>
            </a:r>
          </a:p>
          <a:p>
            <a:pPr>
              <a:buClr>
                <a:srgbClr val="FF0000"/>
              </a:buClr>
              <a:buFont typeface="Wingdings 2" pitchFamily="18" charset="2"/>
              <a:buChar char=""/>
            </a:pPr>
            <a:r>
              <a:rPr lang="en-GB" sz="1200" b="1" dirty="0" smtClean="0"/>
              <a:t>To avoid what potential danger/risk? Or Reasons for measure  :</a:t>
            </a:r>
          </a:p>
          <a:p>
            <a:pPr>
              <a:buClr>
                <a:srgbClr val="FF0000"/>
              </a:buClr>
            </a:pPr>
            <a:endParaRPr lang="en-GB" sz="1200" b="1" dirty="0" smtClean="0"/>
          </a:p>
          <a:p>
            <a:pPr>
              <a:buClr>
                <a:srgbClr val="FF0000"/>
              </a:buClr>
              <a:buFont typeface="Wingdings 2" pitchFamily="18" charset="2"/>
              <a:buChar char=""/>
            </a:pPr>
            <a:r>
              <a:rPr lang="en-GB" sz="1200" b="1" dirty="0" smtClean="0"/>
              <a:t>Explanation and  appropriate images:</a:t>
            </a:r>
            <a:endParaRPr lang="en-GB" sz="12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Measure to protect the </a:t>
            </a:r>
            <a:r>
              <a:rPr lang="en-GB" sz="2400" b="1" dirty="0" smtClean="0">
                <a:solidFill>
                  <a:srgbClr val="FFC000"/>
                </a:solidFill>
                <a:effectLst>
                  <a:outerShdw blurRad="38100" dist="25400" dir="5400000" algn="tl" rotWithShape="0">
                    <a:srgbClr val="000000">
                      <a:alpha val="43000"/>
                    </a:srgbClr>
                  </a:outerShdw>
                </a:effectLst>
                <a:latin typeface="+mn-lt"/>
                <a:ea typeface="+mn-ea"/>
                <a:cs typeface="+mn-cs"/>
              </a:rPr>
              <a:t>physical safety </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of staff and students, when using ICT at Hounslow Manor School</a:t>
            </a:r>
          </a:p>
        </p:txBody>
      </p:sp>
      <p:sp>
        <p:nvSpPr>
          <p:cNvPr id="4" name="Content Placeholder 2"/>
          <p:cNvSpPr txBox="1">
            <a:spLocks/>
          </p:cNvSpPr>
          <p:nvPr/>
        </p:nvSpPr>
        <p:spPr>
          <a:xfrm>
            <a:off x="457200" y="980728"/>
            <a:ext cx="8229600" cy="5343872"/>
          </a:xfrm>
          <a:prstGeom prst="rect">
            <a:avLst/>
          </a:prstGeom>
        </p:spPr>
        <p:txBody>
          <a:bodyPr vert="horz">
            <a:normAutofit/>
          </a:bodyPr>
          <a:lstStyle/>
          <a:p>
            <a:pPr>
              <a:buClr>
                <a:srgbClr val="FF0000"/>
              </a:buClr>
            </a:pPr>
            <a:r>
              <a:rPr lang="en-GB" sz="2400" u="sng" dirty="0" smtClean="0"/>
              <a:t>Electrical safety, </a:t>
            </a:r>
            <a:r>
              <a:rPr lang="en-GB" sz="2400" i="1" u="sng" dirty="0" smtClean="0"/>
              <a:t>- not overloading sockets</a:t>
            </a:r>
            <a:r>
              <a:rPr lang="en-GB" sz="2400" i="1" dirty="0" smtClean="0"/>
              <a:t>.</a:t>
            </a:r>
            <a:endParaRPr lang="en-GB" sz="24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pPr>
            <a:endParaRPr lang="en-GB" sz="1200" b="1" dirty="0" smtClean="0"/>
          </a:p>
          <a:p>
            <a:pPr>
              <a:buClr>
                <a:srgbClr val="FF0000"/>
              </a:buClr>
              <a:buFont typeface="Wingdings 2" pitchFamily="18" charset="2"/>
              <a:buChar char=""/>
            </a:pPr>
            <a:r>
              <a:rPr lang="en-GB" sz="1200" b="1" dirty="0" smtClean="0"/>
              <a:t>Explanation and  appropriate images:</a:t>
            </a:r>
            <a:endParaRPr lang="en-GB" sz="12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a:blipFill>
            <a:blip r:embed="rId3" cstate="print"/>
            <a:tile tx="0" ty="0" sx="65000" sy="65000" flip="none" algn="tl"/>
          </a:blipFill>
          <a:ln/>
        </p:spPr>
        <p:style>
          <a:lnRef idx="0">
            <a:schemeClr val="accent2"/>
          </a:lnRef>
          <a:fillRef idx="1003">
            <a:schemeClr val="dk2"/>
          </a:fillRef>
          <a:effectRef idx="3">
            <a:schemeClr val="accent2"/>
          </a:effectRef>
          <a:fontRef idx="minor">
            <a:schemeClr val="lt1"/>
          </a:fontRef>
        </p:style>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algn="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Measure to protect the </a:t>
            </a:r>
            <a:r>
              <a:rPr lang="en-GB" sz="2400" b="1" dirty="0" smtClean="0">
                <a:solidFill>
                  <a:srgbClr val="FFC000"/>
                </a:solidFill>
                <a:effectLst>
                  <a:outerShdw blurRad="38100" dist="25400" dir="5400000" algn="tl" rotWithShape="0">
                    <a:srgbClr val="000000">
                      <a:alpha val="43000"/>
                    </a:srgbClr>
                  </a:outerShdw>
                </a:effectLst>
                <a:latin typeface="+mn-lt"/>
                <a:ea typeface="+mn-ea"/>
                <a:cs typeface="+mn-cs"/>
              </a:rPr>
              <a:t>physical safety </a:t>
            </a:r>
            <a:r>
              <a:rPr lang="en-GB" sz="2400" b="1" dirty="0" smtClean="0">
                <a:solidFill>
                  <a:schemeClr val="tx1"/>
                </a:solidFill>
                <a:effectLst>
                  <a:outerShdw blurRad="38100" dist="25400" dir="5400000" algn="tl" rotWithShape="0">
                    <a:srgbClr val="000000">
                      <a:alpha val="43000"/>
                    </a:srgbClr>
                  </a:outerShdw>
                </a:effectLst>
                <a:latin typeface="+mn-lt"/>
                <a:ea typeface="+mn-ea"/>
                <a:cs typeface="+mn-cs"/>
              </a:rPr>
              <a:t>of staff and students, when using ICT at Hounslow Manor School</a:t>
            </a:r>
          </a:p>
        </p:txBody>
      </p:sp>
      <p:sp>
        <p:nvSpPr>
          <p:cNvPr id="4" name="Content Placeholder 2"/>
          <p:cNvSpPr txBox="1">
            <a:spLocks/>
          </p:cNvSpPr>
          <p:nvPr/>
        </p:nvSpPr>
        <p:spPr>
          <a:xfrm>
            <a:off x="457200" y="980728"/>
            <a:ext cx="8229600" cy="5343872"/>
          </a:xfrm>
          <a:prstGeom prst="rect">
            <a:avLst/>
          </a:prstGeom>
        </p:spPr>
        <p:txBody>
          <a:bodyPr vert="horz">
            <a:normAutofit/>
          </a:bodyPr>
          <a:lstStyle/>
          <a:p>
            <a:pPr>
              <a:buClr>
                <a:srgbClr val="FF0000"/>
              </a:buClr>
            </a:pPr>
            <a:r>
              <a:rPr lang="en-GB" sz="2400" u="sng" dirty="0" smtClean="0"/>
              <a:t>Safely positioning equipment to avoid falls</a:t>
            </a:r>
            <a:r>
              <a:rPr lang="en-GB" sz="2400" i="1" dirty="0" smtClean="0"/>
              <a:t>.</a:t>
            </a:r>
            <a:endParaRPr lang="en-GB" sz="2400" i="1" dirty="0" smtClean="0">
              <a:solidFill>
                <a:schemeClr val="tx1">
                  <a:lumMod val="75000"/>
                  <a:lumOff val="25000"/>
                </a:schemeClr>
              </a:solidFill>
            </a:endParaRPr>
          </a:p>
          <a:p>
            <a:pPr>
              <a:buClr>
                <a:srgbClr val="FF0000"/>
              </a:buClr>
              <a:buFont typeface="Wingdings 2" pitchFamily="18" charset="2"/>
              <a:buChar char=""/>
            </a:pPr>
            <a:r>
              <a:rPr lang="en-GB" sz="1200" b="1" dirty="0" smtClean="0"/>
              <a:t>To avoid what potential danger/risk? Or Reasons for measure  :</a:t>
            </a:r>
          </a:p>
          <a:p>
            <a:pPr>
              <a:buClr>
                <a:srgbClr val="FF0000"/>
              </a:buClr>
            </a:pPr>
            <a:endParaRPr lang="en-GB" sz="1200" b="1" dirty="0" smtClean="0"/>
          </a:p>
          <a:p>
            <a:pPr>
              <a:buClr>
                <a:srgbClr val="FF0000"/>
              </a:buClr>
              <a:buFont typeface="Wingdings 2" pitchFamily="18" charset="2"/>
              <a:buChar char=""/>
            </a:pPr>
            <a:r>
              <a:rPr lang="en-GB" sz="1200" b="1" dirty="0" smtClean="0"/>
              <a:t>Explanation and  appropriate images:</a:t>
            </a:r>
            <a:endParaRPr lang="en-GB" sz="12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476</TotalTime>
  <Words>838</Words>
  <Application>Microsoft Office PowerPoint</Application>
  <PresentationFormat>On-screen Show (4:3)</PresentationFormat>
  <Paragraphs>108</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UNIT1 : O1</vt:lpstr>
      <vt:lpstr>Your Task: To Get A Merit  </vt:lpstr>
      <vt:lpstr>How to get a PASS, MERIT or DISTINCTION</vt:lpstr>
      <vt:lpstr>Measure to protect the health of staff and students, when using ICT at Hounslow Manor School</vt:lpstr>
      <vt:lpstr>Measure to protect the health of staff and students, when using ICT at Hounslow Manor School</vt:lpstr>
      <vt:lpstr>Measure to protect the physical safety of staff and students, when using ICT at Hounslow Manor School</vt:lpstr>
      <vt:lpstr>Measure to protect the physical safety of staff and students, when using ICT at Hounslow Manor School</vt:lpstr>
      <vt:lpstr>Measure to protect the physical safety of staff and students, when using ICT at Hounslow Manor School</vt:lpstr>
      <vt:lpstr>Measure to protect the physical safety of staff and students, when using ICT at Hounslow Manor School</vt:lpstr>
      <vt:lpstr>Slide 10</vt:lpstr>
      <vt:lpstr>Slide 11</vt:lpstr>
      <vt:lpstr>Slide 12</vt:lpstr>
      <vt:lpstr>Slide 13</vt:lpstr>
      <vt:lpstr>Measure to protect electronic files from unauthorised access, when using ICT at Hounslow Manor School</vt:lpstr>
      <vt:lpstr>Measure to protect electronic files from modification, when using ICT at Hounslow Manor School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UNIT1 : O1</dc:title>
  <dc:creator>chaz</dc:creator>
  <cp:lastModifiedBy>cnkongho</cp:lastModifiedBy>
  <cp:revision>41</cp:revision>
  <dcterms:created xsi:type="dcterms:W3CDTF">2011-05-05T07:28:41Z</dcterms:created>
  <dcterms:modified xsi:type="dcterms:W3CDTF">2011-05-16T13:13:40Z</dcterms:modified>
</cp:coreProperties>
</file>