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374" autoAdjust="0"/>
  </p:normalViewPr>
  <p:slideViewPr>
    <p:cSldViewPr>
      <p:cViewPr varScale="1">
        <p:scale>
          <a:sx n="71" d="100"/>
          <a:sy n="71" d="100"/>
        </p:scale>
        <p:origin x="-207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81692B-FB41-4850-9E0C-B736D353E456}" type="datetimeFigureOut">
              <a:rPr lang="en-US" smtClean="0"/>
              <a:pPr/>
              <a:t>11/19/2012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233994-F15C-4CE0-AFAE-ECBBC73D016F}" type="slidenum">
              <a:rPr lang="en-GB" smtClean="0"/>
              <a:pPr/>
              <a:t>‹#›</a:t>
            </a:fld>
            <a:endParaRPr lang="en-GB"/>
          </a:p>
        </p:txBody>
      </p:sp>
    </p:spTree>
    <p:extLst>
      <p:ext uri="{BB962C8B-B14F-4D97-AF65-F5344CB8AC3E}">
        <p14:creationId xmlns:p14="http://schemas.microsoft.com/office/powerpoint/2010/main" val="1580714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GB" dirty="0" smtClean="0"/>
              <a:t>Welcome</a:t>
            </a:r>
            <a:r>
              <a:rPr lang="en-GB" baseline="0" dirty="0" smtClean="0"/>
              <a:t> to the launch of Diamond Education Systems 2010/2011 Range of Educational Candidates. We are excited by the new range as we believe it offers the maximum return on your educational investment and will allow you to achieve the targets which you seek</a:t>
            </a:r>
          </a:p>
          <a:p>
            <a:pPr marL="228600" indent="-228600">
              <a:buFont typeface="+mj-lt"/>
              <a:buAutoNum type="arabicPeriod"/>
            </a:pPr>
            <a:endParaRPr lang="en-GB" baseline="0" dirty="0" smtClean="0"/>
          </a:p>
          <a:p>
            <a:pPr marL="228600" indent="-228600">
              <a:buFont typeface="+mj-lt"/>
              <a:buAutoNum type="arabicPeriod"/>
            </a:pPr>
            <a:r>
              <a:rPr lang="en-GB" baseline="0" dirty="0" smtClean="0"/>
              <a:t>I will now go through the following presentation of myself and our candidates so that you have all the information you will need in order to select your choices</a:t>
            </a:r>
          </a:p>
          <a:p>
            <a:pPr marL="228600" indent="-228600">
              <a:buFont typeface="+mj-lt"/>
              <a:buAutoNum type="arabicPeriod"/>
            </a:pPr>
            <a:endParaRPr lang="en-GB" baseline="0" dirty="0" smtClean="0"/>
          </a:p>
          <a:p>
            <a:pPr marL="228600" indent="-228600">
              <a:buFont typeface="+mj-lt"/>
              <a:buAutoNum type="arabicPeriod"/>
            </a:pPr>
            <a:r>
              <a:rPr lang="en-GB" baseline="0" dirty="0" smtClean="0"/>
              <a:t>There have been some fantastic advances in candidates this year and I’m sure you will be just excited about them as we are here at Diamond Education.</a:t>
            </a:r>
          </a:p>
          <a:p>
            <a:pPr marL="228600" indent="-228600">
              <a:buFont typeface="+mj-lt"/>
              <a:buAutoNum type="arabicPeriod"/>
            </a:pPr>
            <a:endParaRPr lang="en-GB" baseline="0" dirty="0" smtClean="0"/>
          </a:p>
          <a:p>
            <a:pPr marL="228600" indent="-228600">
              <a:buFont typeface="+mj-lt"/>
              <a:buAutoNum type="arabicPeriod"/>
            </a:pPr>
            <a:r>
              <a:rPr lang="en-GB" baseline="0" dirty="0" smtClean="0"/>
              <a:t>Once you’ve seen what we have to offer, I will then open up the floor for a brief Q&amp;A session so that you can clarify any points which may be of particular interest to you as educators</a:t>
            </a:r>
          </a:p>
          <a:p>
            <a:pPr marL="228600" indent="-228600">
              <a:buFont typeface="+mj-lt"/>
              <a:buAutoNum type="arabicPeriod"/>
            </a:pPr>
            <a:endParaRPr lang="en-GB" baseline="0" dirty="0" smtClean="0"/>
          </a:p>
        </p:txBody>
      </p:sp>
      <p:sp>
        <p:nvSpPr>
          <p:cNvPr id="4" name="Slide Number Placeholder 3"/>
          <p:cNvSpPr>
            <a:spLocks noGrp="1"/>
          </p:cNvSpPr>
          <p:nvPr>
            <p:ph type="sldNum" sz="quarter" idx="10"/>
          </p:nvPr>
        </p:nvSpPr>
        <p:spPr/>
        <p:txBody>
          <a:bodyPr/>
          <a:lstStyle/>
          <a:p>
            <a:fld id="{AA233994-F15C-4CE0-AFAE-ECBBC73D016F}"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GB" dirty="0" smtClean="0"/>
              <a:t>As the more observant</a:t>
            </a:r>
            <a:r>
              <a:rPr lang="en-GB" baseline="0" dirty="0" smtClean="0"/>
              <a:t> among you will have noticed, I am indeed from Scotland. The Scottish education system was where I began my studies and it was this which inspired me to set up Diamond Education. </a:t>
            </a:r>
            <a:r>
              <a:rPr lang="en-GB" dirty="0" smtClean="0"/>
              <a:t>I have a degree in Mathematics but please don’t let that put you off (pause for laughter</a:t>
            </a:r>
            <a:r>
              <a:rPr lang="en-GB" baseline="0" dirty="0" smtClean="0"/>
              <a:t>). My Second degree, as if the first one wasn’t tough enough, was in Software Engineering. So you could say that from an early stage, I had solid foundations on which to base my life’s work.</a:t>
            </a:r>
          </a:p>
          <a:p>
            <a:pPr marL="228600" indent="-228600">
              <a:buFont typeface="+mj-lt"/>
              <a:buAutoNum type="arabicPeriod"/>
            </a:pPr>
            <a:r>
              <a:rPr lang="en-GB" baseline="0" dirty="0" smtClean="0"/>
              <a:t>After graduating, I began working on defence programs, specifically on artillery, so you could say that I know how to move things from A to B as quickly as possible and achieve explosive results (pause for laughter). From there I found a niche in developing bespoke training systems for all levels of users and it is from this seed that Diamond Education subsequently grew.</a:t>
            </a:r>
          </a:p>
          <a:p>
            <a:pPr marL="228600" indent="-228600">
              <a:buFont typeface="+mj-lt"/>
              <a:buAutoNum type="arabicPeriod"/>
            </a:pPr>
            <a:r>
              <a:rPr lang="en-GB" baseline="0" dirty="0" smtClean="0"/>
              <a:t>I see my strengths as the following, </a:t>
            </a:r>
          </a:p>
          <a:p>
            <a:pPr marL="228600" indent="-228600">
              <a:buFont typeface="Arial" pitchFamily="34" charset="0"/>
              <a:buChar char="•"/>
            </a:pPr>
            <a:r>
              <a:rPr lang="en-GB" baseline="0" dirty="0" smtClean="0"/>
              <a:t>Flexibility – in accommodating and adapting to a changing environment</a:t>
            </a:r>
          </a:p>
          <a:p>
            <a:pPr marL="228600" indent="-228600">
              <a:buFont typeface="Arial" pitchFamily="34" charset="0"/>
              <a:buChar char="•"/>
            </a:pPr>
            <a:r>
              <a:rPr lang="en-GB" baseline="0" dirty="0" smtClean="0"/>
              <a:t>Thoroughness – in delivering what I say I will and when I will</a:t>
            </a:r>
          </a:p>
          <a:p>
            <a:pPr marL="228600" indent="-228600">
              <a:buFont typeface="Arial" pitchFamily="34" charset="0"/>
              <a:buChar char="•"/>
            </a:pPr>
            <a:endParaRPr lang="en-GB" baseline="0" dirty="0" smtClean="0"/>
          </a:p>
          <a:p>
            <a:pPr marL="228600" indent="-228600">
              <a:buFont typeface="Arial" pitchFamily="34" charset="0"/>
              <a:buChar char="•"/>
            </a:pPr>
            <a:r>
              <a:rPr lang="en-GB" baseline="0" dirty="0" smtClean="0"/>
              <a:t>But enough about me, please let me go through the following items from our 2012/2013 catalogue...........</a:t>
            </a:r>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AA233994-F15C-4CE0-AFAE-ECBBC73D016F}"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GB" dirty="0" smtClean="0"/>
              <a:t>The “Charlie” is a highly numerate product with outstanding strengths in English and Foreign Languages</a:t>
            </a:r>
          </a:p>
          <a:p>
            <a:pPr marL="228600" indent="-228600">
              <a:buFont typeface="+mj-lt"/>
              <a:buAutoNum type="arabicPeriod"/>
            </a:pPr>
            <a:r>
              <a:rPr lang="en-GB" dirty="0" smtClean="0"/>
              <a:t>We believe he has the potential to be an</a:t>
            </a:r>
            <a:r>
              <a:rPr lang="en-GB" baseline="0" dirty="0" smtClean="0"/>
              <a:t> exceptional ICT student and indeed we have begun developing his starting platform already, so he is raring to go.</a:t>
            </a:r>
          </a:p>
          <a:p>
            <a:pPr marL="228600" indent="-228600">
              <a:buFont typeface="+mj-lt"/>
              <a:buAutoNum type="arabicPeriod"/>
            </a:pPr>
            <a:r>
              <a:rPr lang="en-GB" baseline="0" dirty="0" smtClean="0"/>
              <a:t>The U.S.P. Of the “Charlie” is his never-give-up attitude, no matter what you throw at him, he quickly adapts and applies his core analysis skills with quiet efficiency</a:t>
            </a:r>
          </a:p>
          <a:p>
            <a:pPr marL="228600" indent="-228600">
              <a:buFont typeface="+mj-lt"/>
              <a:buAutoNum type="arabicPeriod"/>
            </a:pPr>
            <a:r>
              <a:rPr lang="en-GB" baseline="0" dirty="0" smtClean="0"/>
              <a:t>The price of the “Charlie” is we think a very reasonable $100,000, but there are discounts available for regular customers who have made their way on to our loyalty scheme.</a:t>
            </a:r>
            <a:endParaRPr lang="en-GB" dirty="0"/>
          </a:p>
        </p:txBody>
      </p:sp>
      <p:sp>
        <p:nvSpPr>
          <p:cNvPr id="4" name="Slide Number Placeholder 3"/>
          <p:cNvSpPr>
            <a:spLocks noGrp="1"/>
          </p:cNvSpPr>
          <p:nvPr>
            <p:ph type="sldNum" sz="quarter" idx="10"/>
          </p:nvPr>
        </p:nvSpPr>
        <p:spPr/>
        <p:txBody>
          <a:bodyPr/>
          <a:lstStyle/>
          <a:p>
            <a:fld id="{AA233994-F15C-4CE0-AFAE-ECBBC73D016F}"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GB" dirty="0" smtClean="0"/>
              <a:t>The “Phoebe” is a highly intelligent candidate with outstanding strengths in Maths and ICT</a:t>
            </a:r>
          </a:p>
          <a:p>
            <a:pPr marL="228600" indent="-228600">
              <a:buFont typeface="+mj-lt"/>
              <a:buAutoNum type="arabicPeriod"/>
            </a:pPr>
            <a:r>
              <a:rPr lang="en-GB" dirty="0" smtClean="0"/>
              <a:t>We believe he has the potential to be an</a:t>
            </a:r>
            <a:r>
              <a:rPr lang="en-GB" baseline="0" dirty="0" smtClean="0"/>
              <a:t> exceptional Geography student and as with the “Charlie” we have begun developing her starting platform already, so she will be at the level she needs to achieve for her admission date.</a:t>
            </a:r>
          </a:p>
          <a:p>
            <a:pPr marL="228600" indent="-228600">
              <a:buFont typeface="+mj-lt"/>
              <a:buAutoNum type="arabicPeriod"/>
            </a:pPr>
            <a:r>
              <a:rPr lang="en-GB" baseline="0" dirty="0" smtClean="0"/>
              <a:t>The U.S.P. Of the “Phoebe” are her people skills, she will be at the hub of every society and social event and is especially keen to make sure that no student is left on their own and isolated. Truly a remarkable individual.</a:t>
            </a:r>
          </a:p>
          <a:p>
            <a:pPr marL="228600" indent="-228600">
              <a:buFont typeface="+mj-lt"/>
              <a:buAutoNum type="arabicPeriod"/>
            </a:pPr>
            <a:r>
              <a:rPr lang="en-GB" baseline="0" dirty="0" smtClean="0"/>
              <a:t>The price of the “Phoebe” is we think a very reasonable $110,000, but as I mentioned before that is not a fixed price and we are open to accommodating your financial structures into ours. If required, there is our payment plan which is a very attractive 240% APR over 6 years</a:t>
            </a:r>
            <a:endParaRPr lang="en-GB" dirty="0"/>
          </a:p>
        </p:txBody>
      </p:sp>
      <p:sp>
        <p:nvSpPr>
          <p:cNvPr id="4" name="Slide Number Placeholder 3"/>
          <p:cNvSpPr>
            <a:spLocks noGrp="1"/>
          </p:cNvSpPr>
          <p:nvPr>
            <p:ph type="sldNum" sz="quarter" idx="10"/>
          </p:nvPr>
        </p:nvSpPr>
        <p:spPr/>
        <p:txBody>
          <a:bodyPr/>
          <a:lstStyle/>
          <a:p>
            <a:fld id="{AA233994-F15C-4CE0-AFAE-ECBBC73D016F}"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Font typeface="+mj-lt"/>
              <a:buAutoNum type="arabicPeriod"/>
            </a:pPr>
            <a:r>
              <a:rPr lang="en-GB" dirty="0" smtClean="0"/>
              <a:t>And last, but by no means least, the jewel in Diamond Education’s portfolio(pause</a:t>
            </a:r>
            <a:r>
              <a:rPr lang="en-GB" baseline="0" dirty="0" smtClean="0"/>
              <a:t> for laughter again), t</a:t>
            </a:r>
            <a:r>
              <a:rPr lang="en-GB" dirty="0" smtClean="0"/>
              <a:t>he “Grace”. We believe that if you have the “Grace” within your faculty, she could quite literally be worth her weight in gold. She is what we like to call an all-rounder. There is not a subject that she is not supremely confident in and has consistently achieved A* grades across all disciplines in our field trials leading up to this launch.</a:t>
            </a:r>
          </a:p>
          <a:p>
            <a:pPr marL="228600" indent="-228600">
              <a:buFont typeface="+mj-lt"/>
              <a:buAutoNum type="arabicPeriod"/>
            </a:pPr>
            <a:r>
              <a:rPr lang="en-GB" dirty="0" smtClean="0"/>
              <a:t>Given that the “Grace” is already</a:t>
            </a:r>
            <a:r>
              <a:rPr lang="en-GB" baseline="0" dirty="0" smtClean="0"/>
              <a:t> at the fully-fledged area of her studies, you might think that there is no potential for further improvement to be made. I think that I can say with some confidence that you will be amazed by my next statement.</a:t>
            </a:r>
          </a:p>
          <a:p>
            <a:pPr marL="228600" indent="-228600">
              <a:buFont typeface="+mj-lt"/>
              <a:buAutoNum type="arabicPeriod"/>
            </a:pPr>
            <a:r>
              <a:rPr lang="en-GB" baseline="0" dirty="0" smtClean="0"/>
              <a:t>The potential and indeed the U.S.P. Of the “Grace” is her ability to enthuse and motivate other within her peer group. I would not be lying if I said that the “Grace” is perfectly capable of raising the grade point average of every student in her class by at least 35%</a:t>
            </a:r>
          </a:p>
          <a:p>
            <a:pPr marL="228600" indent="-228600">
              <a:buFont typeface="+mj-lt"/>
              <a:buAutoNum type="arabicPeriod"/>
            </a:pPr>
            <a:r>
              <a:rPr lang="en-GB" baseline="0" dirty="0" smtClean="0"/>
              <a:t>As you will appreciate, such a sophisticated product was a long time in the development and as such, this is reflected in the price of $750,000. And while some of you may think that this is high in today’s troubled financial climate, I can guarantee that you will see returns from the Grace for the next six years as a minimum.</a:t>
            </a:r>
          </a:p>
          <a:p>
            <a:endParaRPr lang="en-GB" dirty="0"/>
          </a:p>
        </p:txBody>
      </p:sp>
      <p:sp>
        <p:nvSpPr>
          <p:cNvPr id="4" name="Slide Number Placeholder 3"/>
          <p:cNvSpPr>
            <a:spLocks noGrp="1"/>
          </p:cNvSpPr>
          <p:nvPr>
            <p:ph type="sldNum" sz="quarter" idx="10"/>
          </p:nvPr>
        </p:nvSpPr>
        <p:spPr/>
        <p:txBody>
          <a:bodyPr/>
          <a:lstStyle/>
          <a:p>
            <a:fld id="{AA233994-F15C-4CE0-AFAE-ECBBC73D016F}"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Thank you all very much for your time and I will now be taking</a:t>
            </a:r>
            <a:r>
              <a:rPr lang="en-GB" baseline="0" dirty="0" smtClean="0"/>
              <a:t> questions on our 2012/2013 candidates.</a:t>
            </a:r>
          </a:p>
          <a:p>
            <a:endParaRPr lang="en-GB" baseline="0" dirty="0" smtClean="0"/>
          </a:p>
          <a:p>
            <a:r>
              <a:rPr lang="en-GB" baseline="0" dirty="0" smtClean="0"/>
              <a:t>As you stand to ask a question, please could you state your subject expertise and educational establishment beforehand.</a:t>
            </a:r>
            <a:endParaRPr lang="en-GB" dirty="0"/>
          </a:p>
        </p:txBody>
      </p:sp>
      <p:sp>
        <p:nvSpPr>
          <p:cNvPr id="4" name="Slide Number Placeholder 3"/>
          <p:cNvSpPr>
            <a:spLocks noGrp="1"/>
          </p:cNvSpPr>
          <p:nvPr>
            <p:ph type="sldNum" sz="quarter" idx="10"/>
          </p:nvPr>
        </p:nvSpPr>
        <p:spPr/>
        <p:txBody>
          <a:bodyPr/>
          <a:lstStyle/>
          <a:p>
            <a:fld id="{AA233994-F15C-4CE0-AFAE-ECBBC73D016F}"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Blah, blah, blah.</a:t>
            </a:r>
          </a:p>
          <a:p>
            <a:endParaRPr lang="en-GB" dirty="0" smtClean="0"/>
          </a:p>
          <a:p>
            <a:r>
              <a:rPr lang="en-GB" dirty="0" smtClean="0"/>
              <a:t>Waffle, Waffle, Waffle</a:t>
            </a:r>
          </a:p>
          <a:p>
            <a:endParaRPr lang="en-GB" smtClean="0"/>
          </a:p>
          <a:p>
            <a:endParaRPr lang="en-GB" dirty="0"/>
          </a:p>
        </p:txBody>
      </p:sp>
      <p:sp>
        <p:nvSpPr>
          <p:cNvPr id="4" name="Slide Number Placeholder 3"/>
          <p:cNvSpPr>
            <a:spLocks noGrp="1"/>
          </p:cNvSpPr>
          <p:nvPr>
            <p:ph type="sldNum" sz="quarter" idx="10"/>
          </p:nvPr>
        </p:nvSpPr>
        <p:spPr/>
        <p:txBody>
          <a:bodyPr/>
          <a:lstStyle/>
          <a:p>
            <a:fld id="{AA233994-F15C-4CE0-AFAE-ECBBC73D016F}" type="slidenum">
              <a:rPr lang="en-GB" smtClean="0"/>
              <a:pPr/>
              <a:t>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8" name="Picture 7" descr="0511-1010-0517-3244_Sparkling_Round_Garnet_Birthstone_clipart_image.jpg"/>
          <p:cNvPicPr/>
          <p:nvPr userDrawn="1"/>
        </p:nvPicPr>
        <p:blipFill>
          <a:blip r:embed="rId2" cstate="print">
            <a:clrChange>
              <a:clrFrom>
                <a:srgbClr val="FFFFFF"/>
              </a:clrFrom>
              <a:clrTo>
                <a:srgbClr val="FFFFFF">
                  <a:alpha val="0"/>
                </a:srgbClr>
              </a:clrTo>
            </a:clrChange>
          </a:blip>
          <a:stretch>
            <a:fillRect/>
          </a:stretch>
        </p:blipFill>
        <p:spPr>
          <a:xfrm>
            <a:off x="0" y="0"/>
            <a:ext cx="928662" cy="928662"/>
          </a:xfrm>
          <a:prstGeom prst="rect">
            <a:avLst/>
          </a:prstGeom>
        </p:spPr>
      </p:pic>
      <p:sp>
        <p:nvSpPr>
          <p:cNvPr id="9" name="TextBox 8"/>
          <p:cNvSpPr txBox="1"/>
          <p:nvPr userDrawn="1"/>
        </p:nvSpPr>
        <p:spPr>
          <a:xfrm>
            <a:off x="0" y="6488668"/>
            <a:ext cx="9144000" cy="369332"/>
          </a:xfrm>
          <a:prstGeom prst="rect">
            <a:avLst/>
          </a:prstGeom>
          <a:noFill/>
        </p:spPr>
        <p:txBody>
          <a:bodyPr wrap="square" rtlCol="0">
            <a:spAutoFit/>
          </a:bodyPr>
          <a:lstStyle/>
          <a:p>
            <a:pPr algn="ctr"/>
            <a:r>
              <a:rPr lang="en-GB" dirty="0" smtClean="0"/>
              <a:t>(C) DIAMOND EDUCATION</a:t>
            </a:r>
            <a:r>
              <a:rPr lang="en-GB" baseline="0" dirty="0" smtClean="0"/>
              <a:t> SYSTEMS</a:t>
            </a:r>
            <a:endParaRPr lang="en-GB" dirty="0"/>
          </a:p>
        </p:txBody>
      </p:sp>
    </p:spTree>
  </p:cSld>
  <p:clrMapOvr>
    <a:masterClrMapping/>
  </p:clrMapOvr>
  <p:transition>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2010-11-29-02 02 10A LESSON PLAN - POWERPOINT DESIGN#3</a:t>
            </a:r>
            <a:endParaRPr lang="en-GB"/>
          </a:p>
        </p:txBody>
      </p:sp>
      <p:sp>
        <p:nvSpPr>
          <p:cNvPr id="6" name="Slide Number Placeholder 5"/>
          <p:cNvSpPr>
            <a:spLocks noGrp="1"/>
          </p:cNvSpPr>
          <p:nvPr>
            <p:ph type="sldNum" sz="quarter" idx="12"/>
          </p:nvPr>
        </p:nvSpPr>
        <p:spPr/>
        <p:txBody>
          <a:bodyPr/>
          <a:lstStyle/>
          <a:p>
            <a:fld id="{BCC0F957-8C86-4970-89B8-8574E4B34C36}" type="slidenum">
              <a:rPr lang="en-GB" smtClean="0"/>
              <a:pPr/>
              <a:t>‹#›</a:t>
            </a:fld>
            <a:endParaRPr lang="en-GB"/>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2010-11-29-02 02 10A LESSON PLAN - POWERPOINT DESIGN#3</a:t>
            </a:r>
            <a:endParaRPr lang="en-GB"/>
          </a:p>
        </p:txBody>
      </p:sp>
      <p:sp>
        <p:nvSpPr>
          <p:cNvPr id="6" name="Slide Number Placeholder 5"/>
          <p:cNvSpPr>
            <a:spLocks noGrp="1"/>
          </p:cNvSpPr>
          <p:nvPr>
            <p:ph type="sldNum" sz="quarter" idx="12"/>
          </p:nvPr>
        </p:nvSpPr>
        <p:spPr/>
        <p:txBody>
          <a:bodyPr/>
          <a:lstStyle/>
          <a:p>
            <a:fld id="{BCC0F957-8C86-4970-89B8-8574E4B34C36}" type="slidenum">
              <a:rPr lang="en-GB" smtClean="0"/>
              <a:pPr/>
              <a:t>‹#›</a:t>
            </a:fld>
            <a:endParaRPr lang="en-GB"/>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2010-11-29-02 02 10A LESSON PLAN - POWERPOINT DESIGN#3</a:t>
            </a:r>
            <a:endParaRPr lang="en-GB"/>
          </a:p>
        </p:txBody>
      </p:sp>
      <p:sp>
        <p:nvSpPr>
          <p:cNvPr id="6" name="Slide Number Placeholder 5"/>
          <p:cNvSpPr>
            <a:spLocks noGrp="1"/>
          </p:cNvSpPr>
          <p:nvPr>
            <p:ph type="sldNum" sz="quarter" idx="12"/>
          </p:nvPr>
        </p:nvSpPr>
        <p:spPr/>
        <p:txBody>
          <a:bodyPr/>
          <a:lstStyle/>
          <a:p>
            <a:fld id="{BCC0F957-8C86-4970-89B8-8574E4B34C36}" type="slidenum">
              <a:rPr lang="en-GB" smtClean="0"/>
              <a:pPr/>
              <a:t>‹#›</a:t>
            </a:fld>
            <a:endParaRPr lang="en-GB"/>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2010-11-29-02 02 10A LESSON PLAN - POWERPOINT DESIGN#3</a:t>
            </a:r>
            <a:endParaRPr lang="en-GB"/>
          </a:p>
        </p:txBody>
      </p:sp>
      <p:sp>
        <p:nvSpPr>
          <p:cNvPr id="6" name="Slide Number Placeholder 5"/>
          <p:cNvSpPr>
            <a:spLocks noGrp="1"/>
          </p:cNvSpPr>
          <p:nvPr>
            <p:ph type="sldNum" sz="quarter" idx="12"/>
          </p:nvPr>
        </p:nvSpPr>
        <p:spPr/>
        <p:txBody>
          <a:bodyPr/>
          <a:lstStyle/>
          <a:p>
            <a:fld id="{BCC0F957-8C86-4970-89B8-8574E4B34C36}" type="slidenum">
              <a:rPr lang="en-GB" smtClean="0"/>
              <a:pPr/>
              <a:t>‹#›</a:t>
            </a:fld>
            <a:endParaRPr lang="en-GB"/>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2010-11-29-02 02 10A LESSON PLAN - POWERPOINT DESIGN#3</a:t>
            </a:r>
            <a:endParaRPr lang="en-GB"/>
          </a:p>
        </p:txBody>
      </p:sp>
      <p:sp>
        <p:nvSpPr>
          <p:cNvPr id="7" name="Slide Number Placeholder 6"/>
          <p:cNvSpPr>
            <a:spLocks noGrp="1"/>
          </p:cNvSpPr>
          <p:nvPr>
            <p:ph type="sldNum" sz="quarter" idx="12"/>
          </p:nvPr>
        </p:nvSpPr>
        <p:spPr/>
        <p:txBody>
          <a:bodyPr/>
          <a:lstStyle/>
          <a:p>
            <a:fld id="{BCC0F957-8C86-4970-89B8-8574E4B34C36}" type="slidenum">
              <a:rPr lang="en-GB" smtClean="0"/>
              <a:pPr/>
              <a:t>‹#›</a:t>
            </a:fld>
            <a:endParaRPr lang="en-GB"/>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smtClean="0"/>
              <a:t>2010-11-29-02 02 10A LESSON PLAN - POWERPOINT DESIGN#3</a:t>
            </a:r>
            <a:endParaRPr lang="en-GB"/>
          </a:p>
        </p:txBody>
      </p:sp>
      <p:sp>
        <p:nvSpPr>
          <p:cNvPr id="9" name="Slide Number Placeholder 8"/>
          <p:cNvSpPr>
            <a:spLocks noGrp="1"/>
          </p:cNvSpPr>
          <p:nvPr>
            <p:ph type="sldNum" sz="quarter" idx="12"/>
          </p:nvPr>
        </p:nvSpPr>
        <p:spPr/>
        <p:txBody>
          <a:bodyPr/>
          <a:lstStyle/>
          <a:p>
            <a:fld id="{BCC0F957-8C86-4970-89B8-8574E4B34C36}" type="slidenum">
              <a:rPr lang="en-GB" smtClean="0"/>
              <a:pPr/>
              <a:t>‹#›</a:t>
            </a:fld>
            <a:endParaRPr lang="en-GB"/>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2010-11-29-02 02 10A LESSON PLAN - POWERPOINT DESIGN#3</a:t>
            </a:r>
            <a:endParaRPr lang="en-GB"/>
          </a:p>
        </p:txBody>
      </p:sp>
      <p:sp>
        <p:nvSpPr>
          <p:cNvPr id="5" name="Slide Number Placeholder 4"/>
          <p:cNvSpPr>
            <a:spLocks noGrp="1"/>
          </p:cNvSpPr>
          <p:nvPr>
            <p:ph type="sldNum" sz="quarter" idx="12"/>
          </p:nvPr>
        </p:nvSpPr>
        <p:spPr/>
        <p:txBody>
          <a:bodyPr/>
          <a:lstStyle/>
          <a:p>
            <a:fld id="{BCC0F957-8C86-4970-89B8-8574E4B34C36}" type="slidenum">
              <a:rPr lang="en-GB" smtClean="0"/>
              <a:pPr/>
              <a:t>‹#›</a:t>
            </a:fld>
            <a:endParaRPr lang="en-GB"/>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smtClean="0"/>
              <a:t>2010-11-29-02 02 10A LESSON PLAN - POWERPOINT DESIGN#3</a:t>
            </a:r>
            <a:endParaRPr lang="en-GB"/>
          </a:p>
        </p:txBody>
      </p:sp>
      <p:sp>
        <p:nvSpPr>
          <p:cNvPr id="4" name="Slide Number Placeholder 3"/>
          <p:cNvSpPr>
            <a:spLocks noGrp="1"/>
          </p:cNvSpPr>
          <p:nvPr>
            <p:ph type="sldNum" sz="quarter" idx="12"/>
          </p:nvPr>
        </p:nvSpPr>
        <p:spPr/>
        <p:txBody>
          <a:bodyPr/>
          <a:lstStyle/>
          <a:p>
            <a:fld id="{BCC0F957-8C86-4970-89B8-8574E4B34C36}" type="slidenum">
              <a:rPr lang="en-GB" smtClean="0"/>
              <a:pPr/>
              <a:t>‹#›</a:t>
            </a:fld>
            <a:endParaRPr lang="en-GB"/>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2010-11-29-02 02 10A LESSON PLAN - POWERPOINT DESIGN#3</a:t>
            </a:r>
            <a:endParaRPr lang="en-GB"/>
          </a:p>
        </p:txBody>
      </p:sp>
      <p:sp>
        <p:nvSpPr>
          <p:cNvPr id="7" name="Slide Number Placeholder 6"/>
          <p:cNvSpPr>
            <a:spLocks noGrp="1"/>
          </p:cNvSpPr>
          <p:nvPr>
            <p:ph type="sldNum" sz="quarter" idx="12"/>
          </p:nvPr>
        </p:nvSpPr>
        <p:spPr/>
        <p:txBody>
          <a:bodyPr/>
          <a:lstStyle/>
          <a:p>
            <a:fld id="{BCC0F957-8C86-4970-89B8-8574E4B34C36}" type="slidenum">
              <a:rPr lang="en-GB" smtClean="0"/>
              <a:pPr/>
              <a:t>‹#›</a:t>
            </a:fld>
            <a:endParaRPr lang="en-GB"/>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2010-11-29-02 02 10A LESSON PLAN - POWERPOINT DESIGN#3</a:t>
            </a:r>
            <a:endParaRPr lang="en-GB"/>
          </a:p>
        </p:txBody>
      </p:sp>
      <p:sp>
        <p:nvSpPr>
          <p:cNvPr id="7" name="Slide Number Placeholder 6"/>
          <p:cNvSpPr>
            <a:spLocks noGrp="1"/>
          </p:cNvSpPr>
          <p:nvPr>
            <p:ph type="sldNum" sz="quarter" idx="12"/>
          </p:nvPr>
        </p:nvSpPr>
        <p:spPr/>
        <p:txBody>
          <a:bodyPr/>
          <a:lstStyle/>
          <a:p>
            <a:fld id="{BCC0F957-8C86-4970-89B8-8574E4B34C36}" type="slidenum">
              <a:rPr lang="en-GB" smtClean="0"/>
              <a:pPr/>
              <a:t>‹#›</a:t>
            </a:fld>
            <a:endParaRPr lang="en-GB"/>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2010-11-29-02 02 10A LESSON PLAN - POWERPOINT DESIGN#3</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0F957-8C86-4970-89B8-8574E4B34C3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85926"/>
            <a:ext cx="9144000" cy="1754326"/>
          </a:xfrm>
          <a:prstGeom prst="rect">
            <a:avLst/>
          </a:prstGeom>
          <a:noFill/>
        </p:spPr>
        <p:txBody>
          <a:bodyPr wrap="square" rtlCol="0">
            <a:spAutoFit/>
          </a:bodyPr>
          <a:lstStyle/>
          <a:p>
            <a:pPr algn="ctr"/>
            <a:r>
              <a:rPr lang="en-GB" sz="5400" b="1" dirty="0" smtClean="0"/>
              <a:t>EDUCATIONAL RESOURCES – </a:t>
            </a:r>
          </a:p>
          <a:p>
            <a:pPr algn="ctr"/>
            <a:r>
              <a:rPr lang="en-GB" sz="5400" b="1" dirty="0" smtClean="0"/>
              <a:t>NEW PRODUCT RANGE</a:t>
            </a:r>
            <a:endParaRPr lang="en-GB" sz="5400" b="1" dirty="0"/>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GB" sz="4400" b="1" dirty="0" smtClean="0"/>
              <a:t>PRESENTATION STRUCTURE</a:t>
            </a:r>
            <a:endParaRPr lang="en-GB" sz="4400" b="1" dirty="0"/>
          </a:p>
        </p:txBody>
      </p:sp>
      <p:pic>
        <p:nvPicPr>
          <p:cNvPr id="4" name="Picture 3" descr="4964285-a-senior-aged-confident-business-man-in-black-suit.jpg"/>
          <p:cNvPicPr>
            <a:picLocks noChangeAspect="1"/>
          </p:cNvPicPr>
          <p:nvPr/>
        </p:nvPicPr>
        <p:blipFill>
          <a:blip r:embed="rId3"/>
          <a:stretch>
            <a:fillRect/>
          </a:stretch>
        </p:blipFill>
        <p:spPr>
          <a:xfrm>
            <a:off x="214282" y="1142984"/>
            <a:ext cx="1928826" cy="5286412"/>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3143240" y="1571612"/>
            <a:ext cx="4857784" cy="2523768"/>
          </a:xfrm>
          <a:prstGeom prst="rect">
            <a:avLst/>
          </a:prstGeom>
          <a:noFill/>
        </p:spPr>
        <p:txBody>
          <a:bodyPr wrap="square" rtlCol="0">
            <a:spAutoFit/>
          </a:bodyPr>
          <a:lstStyle/>
          <a:p>
            <a:pPr indent="354013">
              <a:spcBef>
                <a:spcPts val="600"/>
              </a:spcBef>
              <a:spcAft>
                <a:spcPts val="600"/>
              </a:spcAft>
              <a:buFont typeface="Arial" pitchFamily="34" charset="0"/>
              <a:buChar char="•"/>
            </a:pPr>
            <a:r>
              <a:rPr lang="en-GB" sz="3200" b="1" dirty="0" smtClean="0"/>
              <a:t>Introduction</a:t>
            </a:r>
          </a:p>
          <a:p>
            <a:pPr indent="354013">
              <a:spcBef>
                <a:spcPts val="600"/>
              </a:spcBef>
              <a:spcAft>
                <a:spcPts val="600"/>
              </a:spcAft>
              <a:buFont typeface="Arial" pitchFamily="34" charset="0"/>
              <a:buChar char="•"/>
            </a:pPr>
            <a:r>
              <a:rPr lang="en-GB" sz="3200" b="1" dirty="0" smtClean="0"/>
              <a:t>Who Am I?</a:t>
            </a:r>
          </a:p>
          <a:p>
            <a:pPr indent="354013">
              <a:spcBef>
                <a:spcPts val="600"/>
              </a:spcBef>
              <a:spcAft>
                <a:spcPts val="600"/>
              </a:spcAft>
              <a:buFont typeface="Arial" pitchFamily="34" charset="0"/>
              <a:buChar char="•"/>
            </a:pPr>
            <a:r>
              <a:rPr lang="en-GB" sz="3200" b="1" dirty="0" smtClean="0"/>
              <a:t>New Product Range</a:t>
            </a:r>
          </a:p>
          <a:p>
            <a:pPr indent="354013">
              <a:spcBef>
                <a:spcPts val="600"/>
              </a:spcBef>
              <a:spcAft>
                <a:spcPts val="600"/>
              </a:spcAft>
              <a:buFont typeface="Arial" pitchFamily="34" charset="0"/>
              <a:buChar char="•"/>
            </a:pPr>
            <a:r>
              <a:rPr lang="en-GB" sz="3200" b="1" dirty="0" smtClean="0"/>
              <a:t>Q&amp;A</a:t>
            </a:r>
            <a:endParaRPr lang="en-GB" sz="3200" b="1"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69441"/>
          </a:xfrm>
          <a:prstGeom prst="rect">
            <a:avLst/>
          </a:prstGeom>
          <a:noFill/>
        </p:spPr>
        <p:txBody>
          <a:bodyPr wrap="square" rtlCol="0">
            <a:spAutoFit/>
          </a:bodyPr>
          <a:lstStyle/>
          <a:p>
            <a:pPr algn="ctr"/>
            <a:r>
              <a:rPr lang="en-GB" sz="4400" b="1" dirty="0" smtClean="0"/>
              <a:t>WHO AM I?</a:t>
            </a:r>
            <a:endParaRPr lang="en-GB" sz="4400" b="1" dirty="0"/>
          </a:p>
        </p:txBody>
      </p:sp>
      <p:sp>
        <p:nvSpPr>
          <p:cNvPr id="5" name="TextBox 4"/>
          <p:cNvSpPr txBox="1"/>
          <p:nvPr/>
        </p:nvSpPr>
        <p:spPr>
          <a:xfrm>
            <a:off x="3143240" y="1571612"/>
            <a:ext cx="4857784" cy="1877437"/>
          </a:xfrm>
          <a:prstGeom prst="rect">
            <a:avLst/>
          </a:prstGeom>
          <a:noFill/>
        </p:spPr>
        <p:txBody>
          <a:bodyPr wrap="square" rtlCol="0">
            <a:spAutoFit/>
          </a:bodyPr>
          <a:lstStyle/>
          <a:p>
            <a:pPr indent="354013">
              <a:spcBef>
                <a:spcPts val="600"/>
              </a:spcBef>
              <a:spcAft>
                <a:spcPts val="600"/>
              </a:spcAft>
              <a:buFont typeface="Arial" pitchFamily="34" charset="0"/>
              <a:buChar char="•"/>
            </a:pPr>
            <a:r>
              <a:rPr lang="en-GB" sz="3200" b="1" dirty="0" smtClean="0"/>
              <a:t>Education</a:t>
            </a:r>
          </a:p>
          <a:p>
            <a:pPr indent="354013">
              <a:spcBef>
                <a:spcPts val="600"/>
              </a:spcBef>
              <a:spcAft>
                <a:spcPts val="600"/>
              </a:spcAft>
              <a:buFont typeface="Arial" pitchFamily="34" charset="0"/>
              <a:buChar char="•"/>
            </a:pPr>
            <a:r>
              <a:rPr lang="en-GB" sz="3200" b="1" dirty="0" smtClean="0"/>
              <a:t>Experience</a:t>
            </a:r>
          </a:p>
          <a:p>
            <a:pPr indent="354013">
              <a:spcBef>
                <a:spcPts val="600"/>
              </a:spcBef>
              <a:spcAft>
                <a:spcPts val="600"/>
              </a:spcAft>
              <a:buFont typeface="Arial" pitchFamily="34" charset="0"/>
              <a:buChar char="•"/>
            </a:pPr>
            <a:r>
              <a:rPr lang="en-GB" sz="3200" b="1" dirty="0" smtClean="0"/>
              <a:t>Strengths</a:t>
            </a:r>
          </a:p>
        </p:txBody>
      </p:sp>
      <p:pic>
        <p:nvPicPr>
          <p:cNvPr id="6" name="Picture 5" descr="4964285-a-senior-aged-confident-business-man-in-black-suit.jpg"/>
          <p:cNvPicPr>
            <a:picLocks noChangeAspect="1"/>
          </p:cNvPicPr>
          <p:nvPr/>
        </p:nvPicPr>
        <p:blipFill>
          <a:blip r:embed="rId3"/>
          <a:stretch>
            <a:fillRect/>
          </a:stretch>
        </p:blipFill>
        <p:spPr>
          <a:xfrm>
            <a:off x="214282" y="1142984"/>
            <a:ext cx="1928826" cy="5286412"/>
          </a:xfrm>
          <a:prstGeom prst="rect">
            <a:avLst/>
          </a:prstGeom>
          <a:effectLst>
            <a:outerShdw blurRad="50800" dist="38100" dir="2700000" algn="tl" rotWithShape="0">
              <a:prstClr val="black">
                <a:alpha val="40000"/>
              </a:prstClr>
            </a:outerShdw>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l="68967" t="42202" r="12944" b="30734"/>
          <a:stretch>
            <a:fillRect/>
          </a:stretch>
        </p:blipFill>
        <p:spPr bwMode="auto">
          <a:xfrm>
            <a:off x="428596" y="1285860"/>
            <a:ext cx="2214578" cy="2397433"/>
          </a:xfrm>
          <a:prstGeom prst="rect">
            <a:avLst/>
          </a:prstGeom>
          <a:noFill/>
          <a:ln w="9525">
            <a:noFill/>
            <a:miter lim="800000"/>
            <a:headEnd/>
            <a:tailEnd/>
          </a:ln>
        </p:spPr>
      </p:pic>
      <p:sp>
        <p:nvSpPr>
          <p:cNvPr id="3" name="TextBox 2"/>
          <p:cNvSpPr txBox="1"/>
          <p:nvPr/>
        </p:nvSpPr>
        <p:spPr>
          <a:xfrm>
            <a:off x="0" y="0"/>
            <a:ext cx="9144000" cy="769441"/>
          </a:xfrm>
          <a:prstGeom prst="rect">
            <a:avLst/>
          </a:prstGeom>
          <a:noFill/>
        </p:spPr>
        <p:txBody>
          <a:bodyPr wrap="square" rtlCol="0">
            <a:spAutoFit/>
          </a:bodyPr>
          <a:lstStyle/>
          <a:p>
            <a:pPr algn="ctr"/>
            <a:r>
              <a:rPr lang="en-GB" sz="4400" b="1" dirty="0" smtClean="0"/>
              <a:t>Candidate #1 - CHARLIE</a:t>
            </a:r>
            <a:endParaRPr lang="en-GB" sz="4400" b="1" dirty="0"/>
          </a:p>
        </p:txBody>
      </p:sp>
      <p:sp>
        <p:nvSpPr>
          <p:cNvPr id="5" name="TextBox 4"/>
          <p:cNvSpPr txBox="1"/>
          <p:nvPr/>
        </p:nvSpPr>
        <p:spPr>
          <a:xfrm>
            <a:off x="3143240" y="1571612"/>
            <a:ext cx="4857784" cy="2523768"/>
          </a:xfrm>
          <a:prstGeom prst="rect">
            <a:avLst/>
          </a:prstGeom>
          <a:noFill/>
        </p:spPr>
        <p:txBody>
          <a:bodyPr wrap="square" rtlCol="0">
            <a:spAutoFit/>
          </a:bodyPr>
          <a:lstStyle/>
          <a:p>
            <a:pPr indent="354013">
              <a:spcBef>
                <a:spcPts val="600"/>
              </a:spcBef>
              <a:spcAft>
                <a:spcPts val="600"/>
              </a:spcAft>
              <a:buFont typeface="Arial" pitchFamily="34" charset="0"/>
              <a:buChar char="•"/>
            </a:pPr>
            <a:r>
              <a:rPr lang="en-GB" sz="3200" b="1" dirty="0" smtClean="0"/>
              <a:t>Skills</a:t>
            </a:r>
          </a:p>
          <a:p>
            <a:pPr indent="354013">
              <a:spcBef>
                <a:spcPts val="600"/>
              </a:spcBef>
              <a:spcAft>
                <a:spcPts val="600"/>
              </a:spcAft>
              <a:buFont typeface="Arial" pitchFamily="34" charset="0"/>
              <a:buChar char="•"/>
            </a:pPr>
            <a:r>
              <a:rPr lang="en-GB" sz="3200" b="1" dirty="0" smtClean="0"/>
              <a:t>Potential</a:t>
            </a:r>
          </a:p>
          <a:p>
            <a:pPr indent="354013">
              <a:spcBef>
                <a:spcPts val="600"/>
              </a:spcBef>
              <a:spcAft>
                <a:spcPts val="600"/>
              </a:spcAft>
              <a:buFont typeface="Arial" pitchFamily="34" charset="0"/>
              <a:buChar char="•"/>
            </a:pPr>
            <a:r>
              <a:rPr lang="en-GB" sz="3200" b="1" dirty="0" smtClean="0"/>
              <a:t>U.S.P.</a:t>
            </a:r>
          </a:p>
          <a:p>
            <a:pPr indent="354013">
              <a:spcBef>
                <a:spcPts val="600"/>
              </a:spcBef>
              <a:spcAft>
                <a:spcPts val="600"/>
              </a:spcAft>
              <a:buFont typeface="Arial" pitchFamily="34" charset="0"/>
              <a:buChar char="•"/>
            </a:pPr>
            <a:r>
              <a:rPr lang="en-GB" sz="3200" b="1" dirty="0" smtClean="0"/>
              <a:t>Price</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l="41378" t="42202" r="38694" b="30734"/>
          <a:stretch>
            <a:fillRect/>
          </a:stretch>
        </p:blipFill>
        <p:spPr bwMode="auto">
          <a:xfrm>
            <a:off x="500034" y="1285860"/>
            <a:ext cx="2214578" cy="2177668"/>
          </a:xfrm>
          <a:prstGeom prst="rect">
            <a:avLst/>
          </a:prstGeom>
          <a:noFill/>
          <a:ln w="9525">
            <a:noFill/>
            <a:miter lim="800000"/>
            <a:headEnd/>
            <a:tailEnd/>
          </a:ln>
        </p:spPr>
      </p:pic>
      <p:sp>
        <p:nvSpPr>
          <p:cNvPr id="3" name="TextBox 2"/>
          <p:cNvSpPr txBox="1"/>
          <p:nvPr/>
        </p:nvSpPr>
        <p:spPr>
          <a:xfrm>
            <a:off x="0" y="0"/>
            <a:ext cx="9144000" cy="769441"/>
          </a:xfrm>
          <a:prstGeom prst="rect">
            <a:avLst/>
          </a:prstGeom>
          <a:noFill/>
        </p:spPr>
        <p:txBody>
          <a:bodyPr wrap="square" rtlCol="0">
            <a:spAutoFit/>
          </a:bodyPr>
          <a:lstStyle/>
          <a:p>
            <a:pPr algn="ctr"/>
            <a:r>
              <a:rPr lang="en-GB" sz="4400" b="1" dirty="0" smtClean="0"/>
              <a:t>Candidate #2 - PHOEBE</a:t>
            </a:r>
            <a:endParaRPr lang="en-GB" sz="4400" b="1" dirty="0"/>
          </a:p>
        </p:txBody>
      </p:sp>
      <p:sp>
        <p:nvSpPr>
          <p:cNvPr id="4" name="TextBox 3"/>
          <p:cNvSpPr txBox="1"/>
          <p:nvPr/>
        </p:nvSpPr>
        <p:spPr>
          <a:xfrm>
            <a:off x="3143240" y="1571612"/>
            <a:ext cx="4857784" cy="2523768"/>
          </a:xfrm>
          <a:prstGeom prst="rect">
            <a:avLst/>
          </a:prstGeom>
          <a:noFill/>
        </p:spPr>
        <p:txBody>
          <a:bodyPr wrap="square" rtlCol="0">
            <a:spAutoFit/>
          </a:bodyPr>
          <a:lstStyle/>
          <a:p>
            <a:pPr indent="354013">
              <a:spcBef>
                <a:spcPts val="600"/>
              </a:spcBef>
              <a:spcAft>
                <a:spcPts val="600"/>
              </a:spcAft>
              <a:buFont typeface="Arial" pitchFamily="34" charset="0"/>
              <a:buChar char="•"/>
            </a:pPr>
            <a:r>
              <a:rPr lang="en-GB" sz="3200" b="1" dirty="0" smtClean="0"/>
              <a:t>Skills</a:t>
            </a:r>
          </a:p>
          <a:p>
            <a:pPr indent="354013">
              <a:spcBef>
                <a:spcPts val="600"/>
              </a:spcBef>
              <a:spcAft>
                <a:spcPts val="600"/>
              </a:spcAft>
              <a:buFont typeface="Arial" pitchFamily="34" charset="0"/>
              <a:buChar char="•"/>
            </a:pPr>
            <a:r>
              <a:rPr lang="en-GB" sz="3200" b="1" dirty="0" smtClean="0"/>
              <a:t>Potential</a:t>
            </a:r>
          </a:p>
          <a:p>
            <a:pPr indent="354013">
              <a:spcBef>
                <a:spcPts val="600"/>
              </a:spcBef>
              <a:spcAft>
                <a:spcPts val="600"/>
              </a:spcAft>
              <a:buFont typeface="Arial" pitchFamily="34" charset="0"/>
              <a:buChar char="•"/>
            </a:pPr>
            <a:r>
              <a:rPr lang="en-GB" sz="3200" b="1" dirty="0" smtClean="0"/>
              <a:t>U.S.P.</a:t>
            </a:r>
          </a:p>
          <a:p>
            <a:pPr indent="354013">
              <a:spcBef>
                <a:spcPts val="600"/>
              </a:spcBef>
              <a:spcAft>
                <a:spcPts val="600"/>
              </a:spcAft>
              <a:buFont typeface="Arial" pitchFamily="34" charset="0"/>
              <a:buChar char="•"/>
            </a:pPr>
            <a:r>
              <a:rPr lang="en-GB" sz="3200" b="1" dirty="0" smtClean="0"/>
              <a:t>Price</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l="43873" t="39908" r="36683" b="33028"/>
          <a:stretch>
            <a:fillRect/>
          </a:stretch>
        </p:blipFill>
        <p:spPr bwMode="auto">
          <a:xfrm>
            <a:off x="500034" y="1357298"/>
            <a:ext cx="2500330" cy="2521701"/>
          </a:xfrm>
          <a:prstGeom prst="rect">
            <a:avLst/>
          </a:prstGeom>
          <a:noFill/>
          <a:ln w="9525">
            <a:noFill/>
            <a:miter lim="800000"/>
            <a:headEnd/>
            <a:tailEnd/>
          </a:ln>
        </p:spPr>
      </p:pic>
      <p:sp>
        <p:nvSpPr>
          <p:cNvPr id="3" name="TextBox 2"/>
          <p:cNvSpPr txBox="1"/>
          <p:nvPr/>
        </p:nvSpPr>
        <p:spPr>
          <a:xfrm>
            <a:off x="0" y="0"/>
            <a:ext cx="9144000" cy="769441"/>
          </a:xfrm>
          <a:prstGeom prst="rect">
            <a:avLst/>
          </a:prstGeom>
          <a:noFill/>
        </p:spPr>
        <p:txBody>
          <a:bodyPr wrap="square" rtlCol="0">
            <a:spAutoFit/>
          </a:bodyPr>
          <a:lstStyle/>
          <a:p>
            <a:pPr algn="ctr"/>
            <a:r>
              <a:rPr lang="en-GB" sz="4400" b="1" dirty="0" smtClean="0"/>
              <a:t>Candidate #3 - GRACE</a:t>
            </a:r>
            <a:endParaRPr lang="en-GB" sz="4400" b="1" dirty="0"/>
          </a:p>
        </p:txBody>
      </p:sp>
      <p:sp>
        <p:nvSpPr>
          <p:cNvPr id="4" name="TextBox 3"/>
          <p:cNvSpPr txBox="1"/>
          <p:nvPr/>
        </p:nvSpPr>
        <p:spPr>
          <a:xfrm>
            <a:off x="3143240" y="1571612"/>
            <a:ext cx="4857784" cy="2523768"/>
          </a:xfrm>
          <a:prstGeom prst="rect">
            <a:avLst/>
          </a:prstGeom>
          <a:noFill/>
        </p:spPr>
        <p:txBody>
          <a:bodyPr wrap="square" rtlCol="0">
            <a:spAutoFit/>
          </a:bodyPr>
          <a:lstStyle/>
          <a:p>
            <a:pPr indent="354013">
              <a:spcBef>
                <a:spcPts val="600"/>
              </a:spcBef>
              <a:spcAft>
                <a:spcPts val="600"/>
              </a:spcAft>
              <a:buFont typeface="Arial" pitchFamily="34" charset="0"/>
              <a:buChar char="•"/>
            </a:pPr>
            <a:r>
              <a:rPr lang="en-GB" sz="3200" b="1" dirty="0" smtClean="0"/>
              <a:t>Skills</a:t>
            </a:r>
          </a:p>
          <a:p>
            <a:pPr indent="354013">
              <a:spcBef>
                <a:spcPts val="600"/>
              </a:spcBef>
              <a:spcAft>
                <a:spcPts val="600"/>
              </a:spcAft>
              <a:buFont typeface="Arial" pitchFamily="34" charset="0"/>
              <a:buChar char="•"/>
            </a:pPr>
            <a:r>
              <a:rPr lang="en-GB" sz="3200" b="1" dirty="0" smtClean="0"/>
              <a:t>Potential</a:t>
            </a:r>
          </a:p>
          <a:p>
            <a:pPr indent="354013">
              <a:spcBef>
                <a:spcPts val="600"/>
              </a:spcBef>
              <a:spcAft>
                <a:spcPts val="600"/>
              </a:spcAft>
              <a:buFont typeface="Arial" pitchFamily="34" charset="0"/>
              <a:buChar char="•"/>
            </a:pPr>
            <a:r>
              <a:rPr lang="en-GB" sz="3200" b="1" dirty="0" smtClean="0"/>
              <a:t>U.S.P.</a:t>
            </a:r>
          </a:p>
          <a:p>
            <a:pPr indent="354013">
              <a:spcBef>
                <a:spcPts val="600"/>
              </a:spcBef>
              <a:spcAft>
                <a:spcPts val="600"/>
              </a:spcAft>
              <a:buFont typeface="Arial" pitchFamily="34" charset="0"/>
              <a:buChar char="•"/>
            </a:pPr>
            <a:r>
              <a:rPr lang="en-GB" sz="3200" b="1" dirty="0" smtClean="0"/>
              <a:t>Price</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GB" sz="4400" b="1" dirty="0" smtClean="0"/>
              <a:t>Q&amp;A SESSION</a:t>
            </a:r>
            <a:endParaRPr lang="en-GB" sz="4400" b="1" dirty="0"/>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GB" sz="4400" b="1" dirty="0" smtClean="0"/>
              <a:t>Can you see why this is better?</a:t>
            </a:r>
            <a:endParaRPr lang="en-GB" sz="4400" b="1" dirty="0"/>
          </a:p>
        </p:txBody>
      </p:sp>
      <p:sp>
        <p:nvSpPr>
          <p:cNvPr id="3" name="TextBox 2"/>
          <p:cNvSpPr txBox="1"/>
          <p:nvPr/>
        </p:nvSpPr>
        <p:spPr>
          <a:xfrm>
            <a:off x="827584" y="1124744"/>
            <a:ext cx="7560840" cy="3170099"/>
          </a:xfrm>
          <a:prstGeom prst="rect">
            <a:avLst/>
          </a:prstGeom>
          <a:noFill/>
        </p:spPr>
        <p:txBody>
          <a:bodyPr wrap="square" rtlCol="0">
            <a:spAutoFit/>
          </a:bodyPr>
          <a:lstStyle/>
          <a:p>
            <a:pPr indent="354013">
              <a:spcBef>
                <a:spcPts val="600"/>
              </a:spcBef>
              <a:spcAft>
                <a:spcPts val="600"/>
              </a:spcAft>
              <a:buFont typeface="Arial" pitchFamily="34" charset="0"/>
              <a:buChar char="•"/>
            </a:pPr>
            <a:r>
              <a:rPr lang="en-GB" sz="3200" b="1" dirty="0" smtClean="0"/>
              <a:t>Consistent Layout</a:t>
            </a:r>
            <a:endParaRPr lang="en-GB" sz="3200" b="1" dirty="0" smtClean="0"/>
          </a:p>
          <a:p>
            <a:pPr indent="354013">
              <a:spcBef>
                <a:spcPts val="600"/>
              </a:spcBef>
              <a:spcAft>
                <a:spcPts val="600"/>
              </a:spcAft>
              <a:buFont typeface="Arial" pitchFamily="34" charset="0"/>
              <a:buChar char="•"/>
            </a:pPr>
            <a:r>
              <a:rPr lang="en-GB" sz="3200" b="1" dirty="0" smtClean="0"/>
              <a:t>Consistent Animation</a:t>
            </a:r>
            <a:endParaRPr lang="en-GB" sz="3200" b="1" dirty="0" smtClean="0"/>
          </a:p>
          <a:p>
            <a:pPr indent="354013">
              <a:spcBef>
                <a:spcPts val="600"/>
              </a:spcBef>
              <a:spcAft>
                <a:spcPts val="600"/>
              </a:spcAft>
              <a:buFont typeface="Arial" pitchFamily="34" charset="0"/>
              <a:buChar char="•"/>
            </a:pPr>
            <a:r>
              <a:rPr lang="en-GB" sz="3200" b="1" dirty="0" smtClean="0"/>
              <a:t>Bullet Points</a:t>
            </a:r>
            <a:endParaRPr lang="en-GB" sz="3200" b="1" dirty="0" smtClean="0"/>
          </a:p>
          <a:p>
            <a:pPr indent="354013">
              <a:spcBef>
                <a:spcPts val="600"/>
              </a:spcBef>
              <a:spcAft>
                <a:spcPts val="600"/>
              </a:spcAft>
              <a:buFont typeface="Arial" pitchFamily="34" charset="0"/>
              <a:buChar char="•"/>
            </a:pPr>
            <a:r>
              <a:rPr lang="en-GB" sz="3200" b="1" dirty="0" smtClean="0"/>
              <a:t>Extensive speaker notes (you can read</a:t>
            </a:r>
          </a:p>
          <a:p>
            <a:pPr marL="363538">
              <a:spcBef>
                <a:spcPts val="600"/>
              </a:spcBef>
              <a:spcAft>
                <a:spcPts val="600"/>
              </a:spcAft>
            </a:pPr>
            <a:r>
              <a:rPr lang="en-GB" sz="3200" b="1" dirty="0" smtClean="0"/>
              <a:t>from these, NOT the screen)</a:t>
            </a:r>
            <a:endParaRPr lang="en-GB" sz="3200" b="1" dirty="0" smtClean="0"/>
          </a:p>
        </p:txBody>
      </p:sp>
    </p:spTree>
    <p:extLst>
      <p:ext uri="{BB962C8B-B14F-4D97-AF65-F5344CB8AC3E}">
        <p14:creationId xmlns:p14="http://schemas.microsoft.com/office/powerpoint/2010/main" val="342108497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1044</Words>
  <Application>Microsoft Office PowerPoint</Application>
  <PresentationFormat>On-screen Show (4:3)</PresentationFormat>
  <Paragraphs>72</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Overton Grange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diamondm</dc:creator>
  <cp:lastModifiedBy>Mark</cp:lastModifiedBy>
  <cp:revision>14</cp:revision>
  <dcterms:created xsi:type="dcterms:W3CDTF">2010-11-25T10:17:22Z</dcterms:created>
  <dcterms:modified xsi:type="dcterms:W3CDTF">2012-11-19T19:08:25Z</dcterms:modified>
</cp:coreProperties>
</file>