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68" r:id="rId4"/>
    <p:sldId id="269" r:id="rId5"/>
    <p:sldId id="258" r:id="rId6"/>
    <p:sldId id="270" r:id="rId7"/>
    <p:sldId id="271" r:id="rId8"/>
    <p:sldId id="272" r:id="rId9"/>
    <p:sldId id="273" r:id="rId10"/>
    <p:sldId id="259" r:id="rId11"/>
    <p:sldId id="276" r:id="rId12"/>
    <p:sldId id="275" r:id="rId13"/>
    <p:sldId id="274" r:id="rId14"/>
    <p:sldId id="277" r:id="rId15"/>
    <p:sldId id="278" r:id="rId16"/>
    <p:sldId id="279" r:id="rId17"/>
    <p:sldId id="263" r:id="rId18"/>
    <p:sldId id="280" r:id="rId19"/>
    <p:sldId id="281" r:id="rId20"/>
    <p:sldId id="282" r:id="rId21"/>
    <p:sldId id="283" r:id="rId22"/>
    <p:sldId id="284" r:id="rId23"/>
    <p:sldId id="265" r:id="rId24"/>
    <p:sldId id="286"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9" autoAdjust="0"/>
    <p:restoredTop sz="94660"/>
  </p:normalViewPr>
  <p:slideViewPr>
    <p:cSldViewPr>
      <p:cViewPr varScale="1">
        <p:scale>
          <a:sx n="69" d="100"/>
          <a:sy n="69" d="100"/>
        </p:scale>
        <p:origin x="-570"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FABEA4-02D7-4B6F-A964-7A591302EA36}" type="datetimeFigureOut">
              <a:rPr lang="en-GB" smtClean="0"/>
              <a:pPr/>
              <a:t>16/05/2011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C8616-2C68-4135-9326-AE3F7C963F4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25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C79493B-E8EF-49B7-8875-4C593ACE420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C79493B-E8EF-49B7-8875-4C593ACE420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C2F51C-98D5-4C24-8B7F-18FC7C2180E4}" type="datetimeFigureOut">
              <a:rPr lang="en-GB" smtClean="0"/>
              <a:pPr/>
              <a:t>16/05/2011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79493B-E8EF-49B7-8875-4C593ACE420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6672"/>
            <a:ext cx="7772400" cy="1470025"/>
          </a:xfrm>
        </p:spPr>
        <p:txBody>
          <a:bodyPr/>
          <a:lstStyle/>
          <a:p>
            <a:r>
              <a:rPr lang="en-GB" dirty="0" smtClean="0"/>
              <a:t>UNIT1 : O1</a:t>
            </a:r>
            <a:endParaRPr lang="en-GB" dirty="0"/>
          </a:p>
        </p:txBody>
      </p:sp>
      <p:sp>
        <p:nvSpPr>
          <p:cNvPr id="3" name="Subtitle 2"/>
          <p:cNvSpPr>
            <a:spLocks noGrp="1"/>
          </p:cNvSpPr>
          <p:nvPr>
            <p:ph type="subTitle" idx="1"/>
          </p:nvPr>
        </p:nvSpPr>
        <p:spPr>
          <a:xfrm>
            <a:off x="1115616" y="2348880"/>
            <a:ext cx="6400800" cy="1752600"/>
          </a:xfrm>
        </p:spPr>
        <p:txBody>
          <a:bodyPr>
            <a:noAutofit/>
          </a:bodyPr>
          <a:lstStyle/>
          <a:p>
            <a:r>
              <a:rPr lang="en-GB" sz="4800" b="1" dirty="0" smtClean="0">
                <a:solidFill>
                  <a:schemeClr val="bg1"/>
                </a:solidFill>
              </a:rPr>
              <a:t>Understand how safe working practices are applied in a business environment</a:t>
            </a:r>
            <a:endParaRPr lang="en-GB" sz="4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buNone/>
            </a:pPr>
            <a:r>
              <a:rPr lang="en-GB" sz="2400" u="sng" dirty="0" smtClean="0">
                <a:solidFill>
                  <a:schemeClr val="tx1">
                    <a:lumMod val="75000"/>
                    <a:lumOff val="25000"/>
                  </a:schemeClr>
                </a:solidFill>
              </a:rPr>
              <a:t>Trip hazards </a:t>
            </a:r>
            <a:r>
              <a:rPr lang="en-GB" sz="2400" u="sng" dirty="0" err="1" smtClean="0">
                <a:solidFill>
                  <a:schemeClr val="tx1">
                    <a:lumMod val="75000"/>
                    <a:lumOff val="25000"/>
                  </a:schemeClr>
                </a:solidFill>
              </a:rPr>
              <a:t>eg</a:t>
            </a:r>
            <a:r>
              <a:rPr lang="en-GB" sz="2400" u="sng" dirty="0" smtClean="0">
                <a:solidFill>
                  <a:schemeClr val="tx1">
                    <a:lumMod val="75000"/>
                    <a:lumOff val="25000"/>
                  </a:schemeClr>
                </a:solidFill>
              </a:rPr>
              <a:t> trailing cables.</a:t>
            </a: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r>
              <a:rPr lang="en-GB" sz="2400" u="sng" dirty="0" smtClean="0"/>
              <a:t>Electrical safety, - </a:t>
            </a:r>
            <a:r>
              <a:rPr lang="en-GB" sz="2400" i="1" u="sng" dirty="0" smtClean="0"/>
              <a:t>electrical checks (PAT)</a:t>
            </a:r>
            <a:r>
              <a:rPr lang="en-GB" sz="2400" i="1" dirty="0" smtClean="0">
                <a:solidFill>
                  <a:schemeClr val="tx1">
                    <a:lumMod val="75000"/>
                    <a:lumOff val="25000"/>
                  </a:schemeClr>
                </a:solidFill>
              </a:rPr>
              <a:t>.</a:t>
            </a: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r>
              <a:rPr lang="en-GB" sz="2400" u="sng" dirty="0" smtClean="0"/>
              <a:t>Electrical safety, </a:t>
            </a:r>
            <a:r>
              <a:rPr lang="en-GB" sz="2400" i="1" u="sng" dirty="0" smtClean="0"/>
              <a:t>- no water by machines</a:t>
            </a:r>
            <a:r>
              <a:rPr lang="en-GB" sz="2400" i="1" dirty="0" smtClean="0">
                <a:solidFill>
                  <a:schemeClr val="tx1">
                    <a:lumMod val="75000"/>
                    <a:lumOff val="25000"/>
                  </a:schemeClr>
                </a:solidFill>
              </a:rPr>
              <a:t>.</a:t>
            </a: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pPr>
            <a:r>
              <a:rPr lang="en-GB" sz="2400" u="sng" dirty="0" smtClean="0"/>
              <a:t>Electrical safety, </a:t>
            </a:r>
            <a:r>
              <a:rPr lang="en-GB" sz="2400" i="1" u="sng" dirty="0" smtClean="0"/>
              <a:t>- not overloading sockets</a:t>
            </a:r>
            <a:r>
              <a:rPr lang="en-GB" sz="2400" i="1"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pPr>
            <a:r>
              <a:rPr lang="en-GB" sz="2400" u="sng" dirty="0" smtClean="0"/>
              <a:t>Safely positioning equipment to avoid falls</a:t>
            </a:r>
            <a:r>
              <a:rPr lang="en-GB" sz="2400" i="1"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pPr>
            <a:r>
              <a:rPr lang="en-GB" sz="2400" u="sng" dirty="0" smtClean="0"/>
              <a:t>Observing health and safety rules</a:t>
            </a:r>
            <a:r>
              <a:rPr lang="en-GB" sz="2400" i="1"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pPr>
            <a:r>
              <a:rPr lang="en-GB" sz="2400" u="sng" dirty="0" smtClean="0"/>
              <a:t>Health and safety training</a:t>
            </a:r>
            <a:r>
              <a:rPr lang="en-GB" sz="2400"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400" u="sng" dirty="0" smtClean="0"/>
              <a:t>Organising files </a:t>
            </a:r>
            <a:r>
              <a:rPr lang="en-GB" sz="2400" i="1" u="sng" dirty="0" smtClean="0"/>
              <a:t>– into a folder structure</a:t>
            </a:r>
            <a:r>
              <a:rPr lang="en-GB" sz="2400"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fontAlgn="auto">
              <a:lnSpc>
                <a:spcPct val="100000"/>
              </a:lnSpc>
              <a:spcBef>
                <a:spcPct val="0"/>
              </a:spcBef>
              <a:spcAft>
                <a:spcPts val="0"/>
              </a:spcAft>
              <a:buClrTx/>
              <a:buSzTx/>
              <a:tabLst/>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300" u="sng" dirty="0" smtClean="0"/>
              <a:t>Organising files </a:t>
            </a:r>
            <a:r>
              <a:rPr lang="en-GB" sz="2300" i="1" u="sng" dirty="0" smtClean="0"/>
              <a:t>– into meaningful file names and folder names</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r">
              <a:spcBef>
                <a:spcPct val="0"/>
              </a:spcBef>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400" u="sng" dirty="0" smtClean="0"/>
              <a:t>Backup strategies </a:t>
            </a:r>
            <a:r>
              <a:rPr lang="en-GB" sz="2300" i="1" u="sng" dirty="0" smtClean="0"/>
              <a:t>– what </a:t>
            </a:r>
            <a:r>
              <a:rPr lang="en-GB" sz="2400" i="1" u="sng" dirty="0" smtClean="0"/>
              <a:t>files to backup</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r">
              <a:spcBef>
                <a:spcPct val="0"/>
              </a:spcBef>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a:ln>
            <a:noFill/>
          </a:ln>
        </p:spPr>
        <p:txBody>
          <a:bodyPr vert="horz" lIns="0" tIns="0" rIns="18288" bIns="0" anchor="b">
            <a:normAutofit fontScale="90000"/>
            <a:scene3d>
              <a:camera prst="orthographicFront"/>
              <a:lightRig rig="freezing" dir="t">
                <a:rot lat="0" lon="0" rev="5640000"/>
              </a:lightRig>
            </a:scene3d>
            <a:sp3d prstMaterial="flat">
              <a:bevelT w="38100" h="38100"/>
              <a:contourClr>
                <a:schemeClr val="tx2"/>
              </a:contourClr>
            </a:sp3d>
          </a:bodyPr>
          <a:lstStyle/>
          <a:p>
            <a:pPr algn="r"/>
            <a:r>
              <a:rPr lang="en-GB" sz="5600" b="1" dirty="0" smtClean="0">
                <a:solidFill>
                  <a:schemeClr val="accent3">
                    <a:tint val="90000"/>
                    <a:satMod val="120000"/>
                  </a:schemeClr>
                </a:solidFill>
                <a:effectLst>
                  <a:outerShdw blurRad="38100" dist="25400" dir="5400000" algn="tl" rotWithShape="0">
                    <a:srgbClr val="000000">
                      <a:alpha val="43000"/>
                    </a:srgbClr>
                  </a:outerShdw>
                </a:effectLst>
              </a:rPr>
              <a:t>Your Task: To Get A </a:t>
            </a:r>
            <a:r>
              <a:rPr lang="en-GB" sz="5600" b="1" dirty="0" smtClean="0">
                <a:solidFill>
                  <a:schemeClr val="accent3">
                    <a:tint val="90000"/>
                    <a:satMod val="120000"/>
                  </a:schemeClr>
                </a:solidFill>
                <a:effectLst>
                  <a:outerShdw blurRad="38100" dist="25400" dir="5400000" algn="tl" rotWithShape="0">
                    <a:srgbClr val="000000">
                      <a:alpha val="43000"/>
                    </a:srgbClr>
                  </a:outerShdw>
                </a:effectLst>
              </a:rPr>
              <a:t>DISTINCTION  </a:t>
            </a:r>
            <a:endParaRPr lang="en-GB" sz="56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Content Placeholder 2"/>
          <p:cNvSpPr>
            <a:spLocks noGrp="1"/>
          </p:cNvSpPr>
          <p:nvPr>
            <p:ph idx="1"/>
          </p:nvPr>
        </p:nvSpPr>
        <p:spPr>
          <a:xfrm>
            <a:off x="323528" y="1600200"/>
            <a:ext cx="8496944" cy="4525963"/>
          </a:xfrm>
        </p:spPr>
        <p:txBody>
          <a:bodyPr>
            <a:normAutofit fontScale="92500" lnSpcReduction="10000"/>
          </a:bodyPr>
          <a:lstStyle/>
          <a:p>
            <a:pPr>
              <a:buNone/>
            </a:pPr>
            <a:r>
              <a:rPr lang="en-GB" dirty="0" smtClean="0"/>
              <a:t>Hounslow </a:t>
            </a:r>
            <a:r>
              <a:rPr lang="en-GB" dirty="0"/>
              <a:t>M</a:t>
            </a:r>
            <a:r>
              <a:rPr lang="en-GB" dirty="0" smtClean="0"/>
              <a:t>anor </a:t>
            </a:r>
            <a:r>
              <a:rPr lang="en-GB" dirty="0"/>
              <a:t>S</a:t>
            </a:r>
            <a:r>
              <a:rPr lang="en-GB" dirty="0" smtClean="0"/>
              <a:t>chool has a lot of computers.  These computers are used by students and teachers. You need to give some examples of safe working practices when </a:t>
            </a:r>
            <a:r>
              <a:rPr lang="en-GB" dirty="0"/>
              <a:t>using ICT in </a:t>
            </a:r>
            <a:r>
              <a:rPr lang="en-GB" dirty="0" smtClean="0"/>
              <a:t>the school. Your explanations should include potential dangers/risks that each measure </a:t>
            </a:r>
            <a:r>
              <a:rPr lang="en-GB" dirty="0"/>
              <a:t>is designed to address.</a:t>
            </a:r>
          </a:p>
          <a:p>
            <a:pPr>
              <a:buNone/>
            </a:pPr>
            <a:r>
              <a:rPr lang="en-GB" dirty="0" smtClean="0"/>
              <a:t>Explanations:</a:t>
            </a:r>
            <a:endParaRPr lang="en-GB" dirty="0"/>
          </a:p>
          <a:p>
            <a:r>
              <a:rPr lang="en-GB" dirty="0" smtClean="0"/>
              <a:t>Measures </a:t>
            </a:r>
            <a:r>
              <a:rPr lang="en-GB" dirty="0"/>
              <a:t>to protect health,</a:t>
            </a:r>
          </a:p>
          <a:p>
            <a:r>
              <a:rPr lang="en-GB" dirty="0" smtClean="0"/>
              <a:t>Measures </a:t>
            </a:r>
            <a:r>
              <a:rPr lang="en-GB" dirty="0"/>
              <a:t>to protect physical </a:t>
            </a:r>
            <a:r>
              <a:rPr lang="en-GB" dirty="0" smtClean="0"/>
              <a:t>safety,</a:t>
            </a:r>
            <a:endParaRPr lang="en-GB" dirty="0"/>
          </a:p>
          <a:p>
            <a:r>
              <a:rPr lang="en-GB" dirty="0" smtClean="0"/>
              <a:t>Measures </a:t>
            </a:r>
            <a:r>
              <a:rPr lang="en-GB" dirty="0"/>
              <a:t>to protect </a:t>
            </a:r>
            <a:r>
              <a:rPr lang="en-GB" dirty="0" smtClean="0"/>
              <a:t>electronic files </a:t>
            </a:r>
            <a:r>
              <a:rPr lang="en-GB" dirty="0"/>
              <a:t>from </a:t>
            </a:r>
            <a:r>
              <a:rPr lang="en-GB" dirty="0" smtClean="0"/>
              <a:t>loss,</a:t>
            </a:r>
            <a:endParaRPr lang="en-GB" dirty="0"/>
          </a:p>
          <a:p>
            <a:r>
              <a:rPr lang="en-GB" dirty="0" smtClean="0"/>
              <a:t>Measures </a:t>
            </a:r>
            <a:r>
              <a:rPr lang="en-GB" dirty="0"/>
              <a:t>to protect </a:t>
            </a:r>
            <a:r>
              <a:rPr lang="en-GB" dirty="0" smtClean="0"/>
              <a:t>electronic files from unauthorised access,</a:t>
            </a:r>
          </a:p>
          <a:p>
            <a:r>
              <a:rPr lang="en-GB" dirty="0" smtClean="0"/>
              <a:t>Measures to protect electronic files from modification</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400" u="sng" dirty="0" smtClean="0"/>
              <a:t>Backup strategies </a:t>
            </a:r>
            <a:r>
              <a:rPr lang="en-GB" sz="2300" i="1" u="sng" dirty="0" smtClean="0"/>
              <a:t>– </a:t>
            </a:r>
            <a:r>
              <a:rPr lang="en-GB" sz="2400" i="1" u="sng" dirty="0" smtClean="0"/>
              <a:t>frequency of backup</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r">
              <a:spcBef>
                <a:spcPct val="0"/>
              </a:spcBef>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400" u="sng" dirty="0" smtClean="0"/>
              <a:t>Backup strategies </a:t>
            </a:r>
            <a:r>
              <a:rPr lang="en-GB" sz="2300" i="1" u="sng" dirty="0" smtClean="0"/>
              <a:t>– </a:t>
            </a:r>
            <a:r>
              <a:rPr lang="en-GB" sz="2400" i="1" u="sng" dirty="0" smtClean="0"/>
              <a:t>destination/medium of backup</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r">
              <a:spcBef>
                <a:spcPct val="0"/>
              </a:spcBef>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400" u="sng" dirty="0" smtClean="0"/>
              <a:t>Backup strategies </a:t>
            </a:r>
            <a:r>
              <a:rPr lang="en-GB" sz="2300" i="1" u="sng" dirty="0" smtClean="0"/>
              <a:t>– </a:t>
            </a:r>
            <a:r>
              <a:rPr lang="en-GB" sz="2400" i="1" u="sng" dirty="0" smtClean="0"/>
              <a:t>storage of backup medium</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r">
              <a:spcBef>
                <a:spcPct val="0"/>
              </a:spcBef>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easure to </a:t>
            </a:r>
            <a:r>
              <a:rPr lang="en-GB" sz="2400" b="1" dirty="0" smtClean="0">
                <a:solidFill>
                  <a:srgbClr val="FF0000"/>
                </a:solidFill>
                <a:effectLst>
                  <a:outerShdw blurRad="38100" dist="25400" dir="5400000" algn="tl" rotWithShape="0">
                    <a:srgbClr val="000000">
                      <a:alpha val="43000"/>
                    </a:srgbClr>
                  </a:outerShdw>
                </a:effectLst>
                <a:latin typeface="+mn-lt"/>
                <a:ea typeface="+mn-ea"/>
                <a:cs typeface="+mn-cs"/>
              </a:rPr>
              <a:t>protect electronic files from unauthorised access</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 when using ICT at Hounslow Manor School</a:t>
            </a:r>
          </a:p>
        </p:txBody>
      </p:sp>
      <p:sp>
        <p:nvSpPr>
          <p:cNvPr id="3" name="Content Placeholder 2"/>
          <p:cNvSpPr>
            <a:spLocks noGrp="1"/>
          </p:cNvSpPr>
          <p:nvPr>
            <p:ph idx="1"/>
          </p:nvPr>
        </p:nvSpPr>
        <p:spPr>
          <a:xfrm>
            <a:off x="457200" y="980728"/>
            <a:ext cx="8229600" cy="5544616"/>
          </a:xfrm>
        </p:spPr>
        <p:txBody>
          <a:bodyPr>
            <a:normAutofit/>
          </a:bodyPr>
          <a:lstStyle/>
          <a:p>
            <a:pPr>
              <a:buClr>
                <a:srgbClr val="FF0000"/>
              </a:buClr>
              <a:buNone/>
            </a:pPr>
            <a:r>
              <a:rPr lang="en-GB" sz="2400" dirty="0" smtClean="0"/>
              <a:t>Setting a password to open a file</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easure to </a:t>
            </a:r>
            <a:r>
              <a:rPr lang="en-GB" sz="2400" b="1" dirty="0" smtClean="0">
                <a:solidFill>
                  <a:srgbClr val="FF0000"/>
                </a:solidFill>
                <a:effectLst>
                  <a:outerShdw blurRad="38100" dist="25400" dir="5400000" algn="tl" rotWithShape="0">
                    <a:srgbClr val="000000">
                      <a:alpha val="43000"/>
                    </a:srgbClr>
                  </a:outerShdw>
                </a:effectLst>
                <a:latin typeface="+mn-lt"/>
                <a:ea typeface="+mn-ea"/>
                <a:cs typeface="+mn-cs"/>
              </a:rPr>
              <a:t>protect electronic files from modification</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 when using ICT at Hounslow Manor School</a:t>
            </a:r>
          </a:p>
        </p:txBody>
      </p:sp>
      <p:sp>
        <p:nvSpPr>
          <p:cNvPr id="3" name="Content Placeholder 2"/>
          <p:cNvSpPr>
            <a:spLocks noGrp="1"/>
          </p:cNvSpPr>
          <p:nvPr>
            <p:ph idx="1"/>
          </p:nvPr>
        </p:nvSpPr>
        <p:spPr>
          <a:xfrm>
            <a:off x="457200" y="980728"/>
            <a:ext cx="8229600" cy="5544616"/>
          </a:xfrm>
        </p:spPr>
        <p:txBody>
          <a:bodyPr>
            <a:normAutofit/>
          </a:bodyPr>
          <a:lstStyle/>
          <a:p>
            <a:pPr>
              <a:buClr>
                <a:srgbClr val="FF0000"/>
              </a:buClr>
              <a:buNone/>
            </a:pPr>
            <a:r>
              <a:rPr lang="en-GB" sz="2400" dirty="0" smtClean="0"/>
              <a:t>Setting a password to modify a file</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r">
              <a:defRPr/>
            </a:pPr>
            <a:r>
              <a:rPr lang="en-GB" sz="2200" b="1" dirty="0" smtClean="0">
                <a:solidFill>
                  <a:schemeClr val="tx1"/>
                </a:solidFill>
                <a:effectLst>
                  <a:outerShdw blurRad="38100" dist="25400" dir="5400000" algn="tl" rotWithShape="0">
                    <a:srgbClr val="000000">
                      <a:alpha val="43000"/>
                    </a:srgbClr>
                  </a:outerShdw>
                </a:effectLst>
              </a:rPr>
              <a:t>M</a:t>
            </a:r>
            <a:r>
              <a:rPr lang="en-GB" sz="2200" b="1" dirty="0" smtClean="0">
                <a:solidFill>
                  <a:schemeClr val="tx1"/>
                </a:solidFill>
                <a:effectLst>
                  <a:outerShdw blurRad="38100" dist="25400" dir="5400000" algn="tl" rotWithShape="0">
                    <a:srgbClr val="000000">
                      <a:alpha val="43000"/>
                    </a:srgbClr>
                  </a:outerShdw>
                </a:effectLst>
                <a:latin typeface="+mn-lt"/>
                <a:ea typeface="+mn-ea"/>
                <a:cs typeface="+mn-cs"/>
              </a:rPr>
              <a:t>easure to protect electronic files from unauthorised access or modification, when using ICT at Hounslow Manor School</a:t>
            </a:r>
          </a:p>
        </p:txBody>
      </p:sp>
      <p:sp>
        <p:nvSpPr>
          <p:cNvPr id="3" name="Content Placeholder 2"/>
          <p:cNvSpPr>
            <a:spLocks noGrp="1"/>
          </p:cNvSpPr>
          <p:nvPr>
            <p:ph idx="1"/>
          </p:nvPr>
        </p:nvSpPr>
        <p:spPr>
          <a:xfrm>
            <a:off x="457200" y="980728"/>
            <a:ext cx="8229600" cy="5544616"/>
          </a:xfrm>
        </p:spPr>
        <p:txBody>
          <a:bodyPr>
            <a:normAutofit/>
          </a:bodyPr>
          <a:lstStyle/>
          <a:p>
            <a:pPr>
              <a:buClr>
                <a:srgbClr val="FF0000"/>
              </a:buClr>
              <a:buNone/>
            </a:pPr>
            <a:r>
              <a:rPr lang="en-GB" sz="2400" dirty="0" smtClean="0"/>
              <a:t>How to choose a strong password</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370416"/>
          </a:xfrm>
        </p:spPr>
        <p:txBody>
          <a:bodyPr>
            <a:normAutofit fontScale="90000"/>
          </a:bodyPr>
          <a:lstStyle/>
          <a:p>
            <a:r>
              <a:rPr lang="en-GB" dirty="0" smtClean="0"/>
              <a:t>How to get a PASS, MERIT or DISTINCTION</a:t>
            </a:r>
            <a:endParaRPr lang="en-GB" dirty="0"/>
          </a:p>
        </p:txBody>
      </p:sp>
      <p:sp>
        <p:nvSpPr>
          <p:cNvPr id="3" name="Content Placeholder 2"/>
          <p:cNvSpPr>
            <a:spLocks noGrp="1"/>
          </p:cNvSpPr>
          <p:nvPr>
            <p:ph idx="1"/>
          </p:nvPr>
        </p:nvSpPr>
        <p:spPr/>
        <p:txBody>
          <a:bodyPr>
            <a:normAutofit fontScale="40000" lnSpcReduction="20000"/>
          </a:bodyPr>
          <a:lstStyle/>
          <a:p>
            <a:r>
              <a:rPr lang="en-GB" dirty="0" smtClean="0"/>
              <a:t>Use text, and appropriate illustrated images from the internet</a:t>
            </a:r>
          </a:p>
          <a:p>
            <a:r>
              <a:rPr lang="en-GB" dirty="0" smtClean="0"/>
              <a:t>Describe at least one measure in each category, </a:t>
            </a:r>
          </a:p>
          <a:p>
            <a:r>
              <a:rPr lang="en-GB" dirty="0" smtClean="0"/>
              <a:t>The examples used might be images showing safe or dangerous working practices or examples drawn from your own experience of using ICT </a:t>
            </a:r>
            <a:r>
              <a:rPr lang="en-GB" smtClean="0"/>
              <a:t>at </a:t>
            </a:r>
            <a:r>
              <a:rPr lang="en-GB" b="1" smtClean="0">
                <a:solidFill>
                  <a:srgbClr val="FF0000"/>
                </a:solidFill>
              </a:rPr>
              <a:t>Hounslow Manor, or at home or at a computer centre</a:t>
            </a:r>
            <a:endParaRPr lang="en-GB" dirty="0" smtClean="0"/>
          </a:p>
          <a:p>
            <a:r>
              <a:rPr lang="en-GB" sz="5100" b="1" dirty="0" smtClean="0">
                <a:solidFill>
                  <a:schemeClr val="tx2"/>
                </a:solidFill>
                <a:latin typeface="+mj-lt"/>
                <a:ea typeface="+mj-ea"/>
                <a:cs typeface="+mj-cs"/>
              </a:rPr>
              <a:t>Explanation example 1:</a:t>
            </a:r>
          </a:p>
          <a:p>
            <a:r>
              <a:rPr lang="en-GB" b="1" dirty="0" smtClean="0"/>
              <a:t>PASS: </a:t>
            </a:r>
            <a:r>
              <a:rPr lang="en-GB" dirty="0" smtClean="0"/>
              <a:t>To Pass, </a:t>
            </a:r>
            <a:r>
              <a:rPr lang="en-GB" u="sng" dirty="0" smtClean="0"/>
              <a:t>explain the need for the screen to be at the right height. </a:t>
            </a:r>
          </a:p>
          <a:p>
            <a:endParaRPr lang="en-GB" u="sng" dirty="0" smtClean="0"/>
          </a:p>
          <a:p>
            <a:r>
              <a:rPr lang="en-GB" b="1" dirty="0" smtClean="0"/>
              <a:t>MERIT:  </a:t>
            </a:r>
            <a:r>
              <a:rPr lang="en-GB" dirty="0" smtClean="0"/>
              <a:t>To get a MERIT, </a:t>
            </a:r>
            <a:r>
              <a:rPr lang="en-GB" u="sng" dirty="0" smtClean="0"/>
              <a:t>explain the need for the screen to be at the a specific height. </a:t>
            </a:r>
          </a:p>
          <a:p>
            <a:endParaRPr lang="en-GB" u="sng" dirty="0" smtClean="0"/>
          </a:p>
          <a:p>
            <a:r>
              <a:rPr lang="en-GB" b="1" dirty="0" smtClean="0"/>
              <a:t>DISTICTION:  </a:t>
            </a:r>
            <a:r>
              <a:rPr lang="en-GB" dirty="0" smtClean="0"/>
              <a:t>To get a DISTINCTION,  </a:t>
            </a:r>
            <a:r>
              <a:rPr lang="en-GB" u="sng" dirty="0" smtClean="0"/>
              <a:t>explain the need for the screen to be at the a specific height, distance and angle of the screen</a:t>
            </a:r>
            <a:r>
              <a:rPr lang="en-GB" dirty="0" smtClean="0"/>
              <a:t>. </a:t>
            </a:r>
          </a:p>
          <a:p>
            <a:endParaRPr lang="en-GB" dirty="0" smtClean="0"/>
          </a:p>
          <a:p>
            <a:r>
              <a:rPr lang="en-GB" sz="5100" b="1" dirty="0" smtClean="0">
                <a:solidFill>
                  <a:schemeClr val="tx2"/>
                </a:solidFill>
                <a:latin typeface="+mj-lt"/>
                <a:ea typeface="+mj-ea"/>
                <a:cs typeface="+mj-cs"/>
              </a:rPr>
              <a:t>Explanation example 2:</a:t>
            </a:r>
          </a:p>
          <a:p>
            <a:r>
              <a:rPr lang="en-GB" b="1" dirty="0" smtClean="0"/>
              <a:t>PASS: </a:t>
            </a:r>
            <a:r>
              <a:rPr lang="en-GB" dirty="0" smtClean="0"/>
              <a:t>To Pass, describe the need to back up files.</a:t>
            </a:r>
          </a:p>
          <a:p>
            <a:pPr>
              <a:buNone/>
            </a:pPr>
            <a:endParaRPr lang="en-GB" dirty="0" smtClean="0"/>
          </a:p>
          <a:p>
            <a:r>
              <a:rPr lang="en-GB" b="1" dirty="0" smtClean="0"/>
              <a:t>DISTICTION: </a:t>
            </a:r>
            <a:r>
              <a:rPr lang="en-GB" dirty="0" smtClean="0"/>
              <a:t>To get a DISTINCTION, describe the need to back up files, how often the files should be backed up(frequency of backup),  the type of storage device to use and where the storage device  should be stored. </a:t>
            </a:r>
          </a:p>
          <a:p>
            <a:endParaRPr lang="en-GB" dirty="0" smtClean="0"/>
          </a:p>
          <a:p>
            <a:r>
              <a:rPr lang="en-GB" sz="5000" b="1" dirty="0" smtClean="0">
                <a:solidFill>
                  <a:schemeClr val="tx2"/>
                </a:solidFill>
                <a:latin typeface="+mj-lt"/>
                <a:ea typeface="+mj-ea"/>
                <a:cs typeface="+mj-cs"/>
              </a:rPr>
              <a:t>To avoid what potential danger/risk? Or Reasons for measure :</a:t>
            </a:r>
          </a:p>
          <a:p>
            <a:r>
              <a:rPr lang="en-GB" dirty="0" smtClean="0"/>
              <a:t>Examples::</a:t>
            </a:r>
          </a:p>
          <a:p>
            <a:r>
              <a:rPr lang="en-GB" dirty="0" smtClean="0"/>
              <a:t>• complying with health and safety legislation</a:t>
            </a:r>
          </a:p>
          <a:p>
            <a:r>
              <a:rPr lang="en-GB" dirty="0" smtClean="0"/>
              <a:t>• ensuring safety of staff, equipment and data</a:t>
            </a:r>
          </a:p>
          <a:p>
            <a:endParaRPr lang="en-GB" dirty="0" smtClean="0"/>
          </a:p>
          <a:p>
            <a:r>
              <a:rPr lang="en-GB" dirty="0" smtClean="0"/>
              <a:t>Please also discuss:</a:t>
            </a:r>
          </a:p>
          <a:p>
            <a:r>
              <a:rPr lang="en-GB" dirty="0" smtClean="0"/>
              <a:t>•  specific reasons for different measures, matching the measure with the risk it is intended to protect from.</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a:t>
            </a:r>
            <a:r>
              <a:rPr lang="en-GB" sz="2400" b="1" dirty="0" smtClean="0">
                <a:solidFill>
                  <a:schemeClr val="tx1"/>
                </a:solidFill>
                <a:effectLst>
                  <a:outerShdw blurRad="38100" dist="25400" dir="5400000" algn="tl" rotWithShape="0">
                    <a:srgbClr val="000000">
                      <a:alpha val="43000"/>
                    </a:srgbClr>
                  </a:outerShdw>
                </a:effectLst>
              </a:rPr>
              <a:t> 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Ergonomic designs of equipment and furniture</a:t>
            </a:r>
            <a:r>
              <a:rPr lang="en-GB" sz="1200" b="1" u="sng" dirty="0" smtClean="0">
                <a:solidFill>
                  <a:schemeClr val="tx1">
                    <a:lumMod val="75000"/>
                    <a:lumOff val="25000"/>
                  </a:schemeClr>
                </a:solidFill>
              </a:rPr>
              <a:t>.</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dirty="0" smtClean="0"/>
          </a:p>
          <a:p>
            <a:pPr>
              <a:buClr>
                <a:srgbClr val="FF0000"/>
              </a:buClr>
              <a:buFont typeface="Wingdings 2" pitchFamily="18" charset="2"/>
              <a:buChar char=""/>
            </a:pPr>
            <a:r>
              <a:rPr lang="en-GB" sz="1200" b="1" dirty="0" smtClean="0"/>
              <a:t>Explanation and  appropriate images</a:t>
            </a:r>
            <a:r>
              <a:rPr lang="en-GB" sz="1200" dirty="0" smtClean="0"/>
              <a:t>:</a:t>
            </a:r>
            <a:endParaRPr lang="en-GB"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 </a:t>
            </a:r>
            <a:r>
              <a:rPr lang="en-GB" sz="2400" b="1" dirty="0" smtClean="0">
                <a:solidFill>
                  <a:schemeClr val="tx1"/>
                </a:solidFill>
                <a:effectLst>
                  <a:outerShdw blurRad="38100" dist="25400" dir="5400000" algn="tl" rotWithShape="0">
                    <a:srgbClr val="000000">
                      <a:alpha val="43000"/>
                    </a:srgbClr>
                  </a:outerShdw>
                </a:effectLst>
              </a:rPr>
              <a:t>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Positioning of equipment.</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 </a:t>
            </a:r>
            <a:r>
              <a:rPr lang="en-GB" sz="2400" b="1" dirty="0" smtClean="0">
                <a:solidFill>
                  <a:schemeClr val="tx1"/>
                </a:solidFill>
                <a:effectLst>
                  <a:outerShdw blurRad="38100" dist="25400" dir="5400000" algn="tl" rotWithShape="0">
                    <a:srgbClr val="000000">
                      <a:alpha val="43000"/>
                    </a:srgbClr>
                  </a:outerShdw>
                </a:effectLst>
              </a:rPr>
              <a:t>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Posture.</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 </a:t>
            </a:r>
            <a:r>
              <a:rPr lang="en-GB" sz="2400" b="1" dirty="0" smtClean="0">
                <a:solidFill>
                  <a:schemeClr val="tx1"/>
                </a:solidFill>
                <a:effectLst>
                  <a:outerShdw blurRad="38100" dist="25400" dir="5400000" algn="tl" rotWithShape="0">
                    <a:srgbClr val="000000">
                      <a:alpha val="43000"/>
                    </a:srgbClr>
                  </a:outerShdw>
                </a:effectLst>
              </a:rPr>
              <a:t>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Taking regular breaks/ change of activity.</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 </a:t>
            </a:r>
            <a:r>
              <a:rPr lang="en-GB" sz="2400" b="1" dirty="0" smtClean="0">
                <a:solidFill>
                  <a:schemeClr val="tx1"/>
                </a:solidFill>
                <a:effectLst>
                  <a:outerShdw blurRad="38100" dist="25400" dir="5400000" algn="tl" rotWithShape="0">
                    <a:srgbClr val="000000">
                      <a:alpha val="43000"/>
                    </a:srgbClr>
                  </a:outerShdw>
                </a:effectLst>
              </a:rPr>
              <a:t>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Eye sight checks</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 </a:t>
            </a:r>
            <a:r>
              <a:rPr lang="en-GB" sz="2400" b="1" dirty="0" smtClean="0">
                <a:solidFill>
                  <a:schemeClr val="tx1"/>
                </a:solidFill>
                <a:effectLst>
                  <a:outerShdw blurRad="38100" dist="25400" dir="5400000" algn="tl" rotWithShape="0">
                    <a:srgbClr val="000000">
                      <a:alpha val="43000"/>
                    </a:srgbClr>
                  </a:outerShdw>
                </a:effectLst>
              </a:rPr>
              <a:t>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Health and safety training.</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466</TotalTime>
  <Words>1241</Words>
  <Application>Microsoft Office PowerPoint</Application>
  <PresentationFormat>On-screen Show (4:3)</PresentationFormat>
  <Paragraphs>168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UNIT1 : O1</vt:lpstr>
      <vt:lpstr>Your Task: To Get A DISTINCTION  </vt:lpstr>
      <vt:lpstr>How to get a PASS, MERIT or DISTINCTION</vt:lpstr>
      <vt:lpstr>Measure to protect the health of staff and students, when using ICT at Hounslow Manor School</vt:lpstr>
      <vt:lpstr>Measure to protect the health of staff and students, when using ICT at Hounslow Manor School</vt:lpstr>
      <vt:lpstr>Measure to protect the health of staff and students, when using ICT at Hounslow Manor School</vt:lpstr>
      <vt:lpstr>Measure to protect the health of staff and students, when using ICT at Hounslow Manor School</vt:lpstr>
      <vt:lpstr>Measure to protect the health of staff and students, when using ICT at Hounslow Manor School</vt:lpstr>
      <vt:lpstr>Measure to protect the health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Slide 17</vt:lpstr>
      <vt:lpstr>Slide 18</vt:lpstr>
      <vt:lpstr>Slide 19</vt:lpstr>
      <vt:lpstr>Slide 20</vt:lpstr>
      <vt:lpstr>Slide 21</vt:lpstr>
      <vt:lpstr>Slide 22</vt:lpstr>
      <vt:lpstr>Measure to protect electronic files from unauthorised access, when using ICT at Hounslow Manor School</vt:lpstr>
      <vt:lpstr>Measure to protect electronic files from modification, when using ICT at Hounslow Manor School</vt:lpstr>
      <vt:lpstr>Measure to protect electronic files from unauthorised access or modification, when using ICT at Hounslow Manor School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 : O1</dc:title>
  <dc:creator>chaz</dc:creator>
  <cp:lastModifiedBy>cnkongho</cp:lastModifiedBy>
  <cp:revision>40</cp:revision>
  <dcterms:created xsi:type="dcterms:W3CDTF">2011-05-05T07:28:41Z</dcterms:created>
  <dcterms:modified xsi:type="dcterms:W3CDTF">2011-05-16T13:14:53Z</dcterms:modified>
</cp:coreProperties>
</file>